
<file path=[Content_Types].xml><?xml version="1.0" encoding="utf-8"?>
<Types xmlns="http://schemas.openxmlformats.org/package/2006/content-types">
  <Default Extension="glb" ContentType="model/gltf.binary"/>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58" r:id="rId3"/>
    <p:sldId id="259" r:id="rId4"/>
    <p:sldId id="260" r:id="rId5"/>
    <p:sldId id="261" r:id="rId6"/>
    <p:sldId id="262" r:id="rId7"/>
    <p:sldId id="274" r:id="rId8"/>
    <p:sldId id="265" r:id="rId9"/>
    <p:sldId id="275" r:id="rId10"/>
    <p:sldId id="267" r:id="rId11"/>
    <p:sldId id="276" r:id="rId12"/>
    <p:sldId id="269" r:id="rId13"/>
    <p:sldId id="277" r:id="rId14"/>
    <p:sldId id="272" r:id="rId15"/>
    <p:sldId id="273" r:id="rId16"/>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8AFE"/>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00" autoAdjust="0"/>
    <p:restoredTop sz="70401" autoAdjust="0"/>
  </p:normalViewPr>
  <p:slideViewPr>
    <p:cSldViewPr snapToGrid="0" showGuides="1">
      <p:cViewPr varScale="1">
        <p:scale>
          <a:sx n="52" d="100"/>
          <a:sy n="52" d="100"/>
        </p:scale>
        <p:origin x="1733" y="53"/>
      </p:cViewPr>
      <p:guideLst>
        <p:guide orient="horz" pos="2160"/>
        <p:guide pos="3817"/>
      </p:guideLst>
    </p:cSldViewPr>
  </p:slideViewPr>
  <p:notesTextViewPr>
    <p:cViewPr>
      <p:scale>
        <a:sx n="1" d="1"/>
        <a:sy n="1" d="1"/>
      </p:scale>
      <p:origin x="0" y="-322"/>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8E34BB-FEE5-4D20-8A14-34091C09FD7E}" type="datetimeFigureOut">
              <a:rPr lang="en-US" smtClean="0"/>
              <a:t>11/27/2022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95C818-A9D4-4A56-AD04-9325DB89270F}" type="slidenum">
              <a:rPr lang="en-US" smtClean="0"/>
              <a:t>‹#›</a:t>
            </a:fld>
            <a:endParaRPr lang="en-US"/>
          </a:p>
        </p:txBody>
      </p:sp>
    </p:spTree>
    <p:extLst>
      <p:ext uri="{BB962C8B-B14F-4D97-AF65-F5344CB8AC3E}">
        <p14:creationId xmlns:p14="http://schemas.microsoft.com/office/powerpoint/2010/main" val="4182094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err="1">
                <a:solidFill>
                  <a:srgbClr val="1B1B1B"/>
                </a:solidFill>
                <a:effectLst/>
                <a:latin typeface="Open Sans" panose="020B0606030504020204" pitchFamily="34" charset="0"/>
              </a:rPr>
              <a:t>Apache</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Parquet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là</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một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định</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dạng</a:t>
            </a:r>
            <a:r>
              <a:rPr lang="vi-VN" b="0" i="0" dirty="0">
                <a:solidFill>
                  <a:srgbClr val="1B1B1B"/>
                </a:solidFill>
                <a:effectLst/>
                <a:latin typeface="Open Sans" panose="020B0606030504020204" pitchFamily="34" charset="0"/>
              </a:rPr>
              <a:t> lưu </a:t>
            </a:r>
            <a:r>
              <a:rPr lang="vi-VN" b="0" i="0" dirty="0" err="1">
                <a:solidFill>
                  <a:srgbClr val="1B1B1B"/>
                </a:solidFill>
                <a:effectLst/>
                <a:latin typeface="Open Sans" panose="020B0606030504020204" pitchFamily="34" charset="0"/>
              </a:rPr>
              <a:t>trữ</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cột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có</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sẵn</a:t>
            </a:r>
            <a:r>
              <a:rPr lang="vi-VN" b="0" i="0" dirty="0">
                <a:solidFill>
                  <a:srgbClr val="1B1B1B"/>
                </a:solidFill>
                <a:effectLst/>
                <a:latin typeface="Open Sans" panose="020B0606030504020204" pitchFamily="34" charset="0"/>
              </a:rPr>
              <a:t> cho </a:t>
            </a:r>
            <a:r>
              <a:rPr lang="vi-VN" b="0" i="0" dirty="0" err="1">
                <a:solidFill>
                  <a:srgbClr val="1B1B1B"/>
                </a:solidFill>
                <a:effectLst/>
                <a:latin typeface="Open Sans" panose="020B0606030504020204" pitchFamily="34" charset="0"/>
              </a:rPr>
              <a:t>bất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kỳ</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dự</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án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nào</a:t>
            </a:r>
            <a:r>
              <a:rPr lang="vi-VN" b="0" i="0" dirty="0">
                <a:solidFill>
                  <a:srgbClr val="1B1B1B"/>
                </a:solidFill>
                <a:effectLst/>
                <a:latin typeface="Open Sans" panose="020B0606030504020204" pitchFamily="34" charset="0"/>
              </a:rPr>
              <a:t> trong </a:t>
            </a:r>
            <a:r>
              <a:rPr lang="vi-VN" b="0" i="0" dirty="0" err="1">
                <a:solidFill>
                  <a:srgbClr val="1B1B1B"/>
                </a:solidFill>
                <a:effectLst/>
                <a:latin typeface="Open Sans" panose="020B0606030504020204" pitchFamily="34" charset="0"/>
              </a:rPr>
              <a:t>hệ</a:t>
            </a:r>
            <a:r>
              <a:rPr lang="vi-VN" b="0" i="0" dirty="0">
                <a:solidFill>
                  <a:srgbClr val="1B1B1B"/>
                </a:solidFill>
                <a:effectLst/>
                <a:latin typeface="Open Sans" panose="020B0606030504020204" pitchFamily="34" charset="0"/>
              </a:rPr>
              <a:t> sinh </a:t>
            </a:r>
            <a:r>
              <a:rPr lang="vi-VN" b="0" i="0" dirty="0" err="1">
                <a:solidFill>
                  <a:srgbClr val="1B1B1B"/>
                </a:solidFill>
                <a:effectLst/>
                <a:latin typeface="Open Sans" panose="020B0606030504020204" pitchFamily="34" charset="0"/>
              </a:rPr>
              <a:t>thái</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Hadoop</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bất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kể</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lựa</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chọn</a:t>
            </a:r>
            <a:r>
              <a:rPr lang="vi-VN" b="0" i="0" dirty="0">
                <a:solidFill>
                  <a:srgbClr val="1B1B1B"/>
                </a:solidFill>
                <a:effectLst/>
                <a:latin typeface="Open Sans" panose="020B0606030504020204" pitchFamily="34" charset="0"/>
              </a:rPr>
              <a:t> khung </a:t>
            </a:r>
            <a:r>
              <a:rPr lang="vi-VN" b="0" i="0" dirty="0" err="1">
                <a:solidFill>
                  <a:srgbClr val="1B1B1B"/>
                </a:solidFill>
                <a:effectLst/>
                <a:latin typeface="Open Sans" panose="020B0606030504020204" pitchFamily="34" charset="0"/>
              </a:rPr>
              <a:t>xử</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lý</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dữ</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liệu</a:t>
            </a:r>
            <a:r>
              <a:rPr lang="vi-VN" b="0" i="0" dirty="0">
                <a:solidFill>
                  <a:srgbClr val="1B1B1B"/>
                </a:solidFill>
                <a:effectLst/>
                <a:latin typeface="Open Sans" panose="020B0606030504020204" pitchFamily="34" charset="0"/>
              </a:rPr>
              <a:t>, mô </a:t>
            </a:r>
            <a:r>
              <a:rPr lang="vi-VN" b="0" i="0" dirty="0" err="1">
                <a:solidFill>
                  <a:srgbClr val="1B1B1B"/>
                </a:solidFill>
                <a:effectLst/>
                <a:latin typeface="Open Sans" panose="020B0606030504020204" pitchFamily="34" charset="0"/>
              </a:rPr>
              <a:t>hình</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dữ</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liệu</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hoặc</a:t>
            </a:r>
            <a:r>
              <a:rPr lang="vi-VN" b="0" i="0" dirty="0">
                <a:solidFill>
                  <a:srgbClr val="1B1B1B"/>
                </a:solidFill>
                <a:effectLst/>
                <a:latin typeface="Open Sans" panose="020B0606030504020204" pitchFamily="34" charset="0"/>
              </a:rPr>
              <a:t> ngôn </a:t>
            </a:r>
            <a:r>
              <a:rPr lang="vi-VN" b="0" i="0" dirty="0" err="1">
                <a:solidFill>
                  <a:srgbClr val="1B1B1B"/>
                </a:solidFill>
                <a:effectLst/>
                <a:latin typeface="Open Sans" panose="020B0606030504020204" pitchFamily="34" charset="0"/>
              </a:rPr>
              <a:t>ngữ</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lập</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trình</a:t>
            </a:r>
            <a:r>
              <a:rPr lang="vi-VN" b="0" i="0" dirty="0">
                <a:solidFill>
                  <a:srgbClr val="1B1B1B"/>
                </a:solidFill>
                <a:effectLst/>
                <a:latin typeface="Open Sans" panose="020B0606030504020204" pitchFamily="34" charset="0"/>
              </a:rPr>
              <a:t>. Thay </a:t>
            </a:r>
            <a:r>
              <a:rPr lang="vi-VN" b="0" i="0" dirty="0" err="1">
                <a:solidFill>
                  <a:srgbClr val="1B1B1B"/>
                </a:solidFill>
                <a:effectLst/>
                <a:latin typeface="Open Sans" panose="020B0606030504020204" pitchFamily="34" charset="0"/>
              </a:rPr>
              <a:t>vì</a:t>
            </a:r>
            <a:r>
              <a:rPr lang="vi-VN" b="0" i="0" dirty="0">
                <a:solidFill>
                  <a:srgbClr val="1B1B1B"/>
                </a:solidFill>
                <a:effectLst/>
                <a:latin typeface="Open Sans" panose="020B0606030504020204" pitchFamily="34" charset="0"/>
              </a:rPr>
              <a:t> lưu </a:t>
            </a:r>
            <a:r>
              <a:rPr lang="vi-VN" b="0" i="0" dirty="0" err="1">
                <a:solidFill>
                  <a:srgbClr val="1B1B1B"/>
                </a:solidFill>
                <a:effectLst/>
                <a:latin typeface="Open Sans" panose="020B0606030504020204" pitchFamily="34" charset="0"/>
              </a:rPr>
              <a:t>trữ</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dữ</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liệu</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bằng</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các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hàng</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liền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kề</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với</a:t>
            </a:r>
            <a:r>
              <a:rPr lang="vi-VN" b="0" i="0" dirty="0">
                <a:solidFill>
                  <a:srgbClr val="1B1B1B"/>
                </a:solidFill>
                <a:effectLst/>
                <a:latin typeface="Open Sans" panose="020B0606030504020204" pitchFamily="34" charset="0"/>
              </a:rPr>
              <a:t> nhau, </a:t>
            </a:r>
            <a:r>
              <a:rPr lang="vi-VN" b="0" i="0" dirty="0" err="1">
                <a:solidFill>
                  <a:srgbClr val="1B1B1B"/>
                </a:solidFill>
                <a:effectLst/>
                <a:latin typeface="Open Sans" panose="020B0606030504020204" pitchFamily="34" charset="0"/>
              </a:rPr>
              <a:t>parquet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có</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thể</a:t>
            </a:r>
            <a:r>
              <a:rPr lang="vi-VN" b="0" i="0" dirty="0">
                <a:solidFill>
                  <a:srgbClr val="1B1B1B"/>
                </a:solidFill>
                <a:effectLst/>
                <a:latin typeface="Open Sans" panose="020B0606030504020204" pitchFamily="34" charset="0"/>
              </a:rPr>
              <a:t> lưu </a:t>
            </a:r>
            <a:r>
              <a:rPr lang="vi-VN" b="0" i="0" dirty="0" err="1">
                <a:solidFill>
                  <a:srgbClr val="1B1B1B"/>
                </a:solidFill>
                <a:effectLst/>
                <a:latin typeface="Open Sans" panose="020B0606030504020204" pitchFamily="34" charset="0"/>
              </a:rPr>
              <a:t>trữ</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dữ</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liệu</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bởi</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các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cột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liền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kề</a:t>
            </a:r>
            <a:r>
              <a:rPr lang="vi-VN" b="0" i="0" dirty="0">
                <a:solidFill>
                  <a:srgbClr val="1B1B1B"/>
                </a:solidFill>
                <a:effectLst/>
                <a:latin typeface="Open Sans" panose="020B0606030504020204" pitchFamily="34" charset="0"/>
              </a:rPr>
              <a:t> nhau. </a:t>
            </a:r>
            <a:r>
              <a:rPr lang="vi-VN" b="0" i="0" dirty="0" err="1">
                <a:solidFill>
                  <a:srgbClr val="1B1B1B"/>
                </a:solidFill>
                <a:effectLst/>
                <a:latin typeface="Open Sans" panose="020B0606030504020204" pitchFamily="34" charset="0"/>
              </a:rPr>
              <a:t>Vì</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vậy</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dữ</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liệu</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được</a:t>
            </a:r>
            <a:r>
              <a:rPr lang="vi-VN" b="0" i="0" dirty="0">
                <a:solidFill>
                  <a:srgbClr val="1B1B1B"/>
                </a:solidFill>
                <a:effectLst/>
                <a:latin typeface="Open Sans" panose="020B0606030504020204" pitchFamily="34" charset="0"/>
              </a:rPr>
              <a:t> phân </a:t>
            </a:r>
            <a:r>
              <a:rPr lang="vi-VN" b="0" i="0" dirty="0" err="1">
                <a:solidFill>
                  <a:srgbClr val="1B1B1B"/>
                </a:solidFill>
                <a:effectLst/>
                <a:latin typeface="Open Sans" panose="020B0606030504020204" pitchFamily="34" charset="0"/>
              </a:rPr>
              <a:t>vùng</a:t>
            </a:r>
            <a:r>
              <a:rPr lang="vi-VN" b="0" i="0" dirty="0">
                <a:solidFill>
                  <a:srgbClr val="1B1B1B"/>
                </a:solidFill>
                <a:effectLst/>
                <a:latin typeface="Open Sans" panose="020B0606030504020204" pitchFamily="34" charset="0"/>
              </a:rPr>
              <a:t> theo </a:t>
            </a:r>
            <a:r>
              <a:rPr lang="vi-VN" b="0" i="0" dirty="0" err="1">
                <a:solidFill>
                  <a:srgbClr val="1B1B1B"/>
                </a:solidFill>
                <a:effectLst/>
                <a:latin typeface="Open Sans" panose="020B0606030504020204" pitchFamily="34" charset="0"/>
              </a:rPr>
              <a:t>cả</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chiều</a:t>
            </a:r>
            <a:r>
              <a:rPr lang="vi-VN" b="0" i="0" dirty="0">
                <a:solidFill>
                  <a:srgbClr val="1B1B1B"/>
                </a:solidFill>
                <a:effectLst/>
                <a:latin typeface="Open Sans" panose="020B0606030504020204" pitchFamily="34" charset="0"/>
              </a:rPr>
              <a:t> ngang </a:t>
            </a:r>
            <a:r>
              <a:rPr lang="vi-VN" b="0" i="0" dirty="0" err="1">
                <a:solidFill>
                  <a:srgbClr val="1B1B1B"/>
                </a:solidFill>
                <a:effectLst/>
                <a:latin typeface="Open Sans" panose="020B0606030504020204" pitchFamily="34" charset="0"/>
              </a:rPr>
              <a:t>và</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dọc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Apache</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parquet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khắc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phục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các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nhược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điểm</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của</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file</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text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giảm</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thời</a:t>
            </a:r>
            <a:r>
              <a:rPr lang="vi-VN" b="0" i="0" dirty="0">
                <a:solidFill>
                  <a:srgbClr val="1B1B1B"/>
                </a:solidFill>
                <a:effectLst/>
                <a:latin typeface="Open Sans" panose="020B0606030504020204" pitchFamily="34" charset="0"/>
              </a:rPr>
              <a:t> gian I/O, </a:t>
            </a:r>
            <a:r>
              <a:rPr lang="vi-VN" b="0" i="0" dirty="0" err="1">
                <a:solidFill>
                  <a:srgbClr val="1B1B1B"/>
                </a:solidFill>
                <a:effectLst/>
                <a:latin typeface="Open Sans" panose="020B0606030504020204" pitchFamily="34" charset="0"/>
              </a:rPr>
              <a:t>nén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tốt</a:t>
            </a:r>
            <a:r>
              <a:rPr lang="vi-VN" b="0" i="0" dirty="0">
                <a:solidFill>
                  <a:srgbClr val="1B1B1B"/>
                </a:solidFill>
                <a:effectLst/>
                <a:latin typeface="Open Sans" panose="020B0606030504020204" pitchFamily="34" charset="0"/>
              </a:rPr>
              <a:t> hơn do </a:t>
            </a:r>
            <a:r>
              <a:rPr lang="vi-VN" b="0" i="0" dirty="0" err="1">
                <a:solidFill>
                  <a:srgbClr val="1B1B1B"/>
                </a:solidFill>
                <a:effectLst/>
                <a:latin typeface="Open Sans" panose="020B0606030504020204" pitchFamily="34" charset="0"/>
              </a:rPr>
              <a:t>dữ</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liệu</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tổ</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chức</a:t>
            </a:r>
            <a:r>
              <a:rPr lang="vi-VN" b="0" i="0" dirty="0">
                <a:solidFill>
                  <a:srgbClr val="1B1B1B"/>
                </a:solidFill>
                <a:effectLst/>
                <a:latin typeface="Open Sans" panose="020B0606030504020204" pitchFamily="34" charset="0"/>
              </a:rPr>
              <a:t> theo </a:t>
            </a:r>
            <a:r>
              <a:rPr lang="vi-VN" b="0" i="0" dirty="0" err="1">
                <a:solidFill>
                  <a:srgbClr val="1B1B1B"/>
                </a:solidFill>
                <a:effectLst/>
                <a:latin typeface="Open Sans" panose="020B0606030504020204" pitchFamily="34" charset="0"/>
              </a:rPr>
              <a:t>cột</a:t>
            </a:r>
            <a:r>
              <a:rPr lang="vi-VN" b="0" i="0" dirty="0">
                <a:solidFill>
                  <a:srgbClr val="1B1B1B"/>
                </a:solidFill>
                <a:effectLst/>
                <a:latin typeface="Open Sans" panose="020B0606030504020204" pitchFamily="34" charset="0"/>
              </a:rPr>
              <a:t>,...</a:t>
            </a:r>
          </a:p>
          <a:p>
            <a:endParaRPr lang="vi-VN" b="0" i="0" dirty="0">
              <a:solidFill>
                <a:srgbClr val="1B1B1B"/>
              </a:solidFill>
              <a:effectLst/>
              <a:latin typeface="Open Sans" panose="020B0606030504020204" pitchFamily="34" charset="0"/>
            </a:endParaRPr>
          </a:p>
          <a:p>
            <a:r>
              <a:rPr lang="vi-VN" b="0" i="0" dirty="0">
                <a:solidFill>
                  <a:srgbClr val="777777"/>
                </a:solidFill>
                <a:effectLst/>
                <a:latin typeface="verdana" panose="020B0604030504040204" pitchFamily="34" charset="0"/>
              </a:rPr>
              <a:t>CSV </a:t>
            </a:r>
            <a:r>
              <a:rPr lang="vi-VN" b="0" i="0" dirty="0" err="1">
                <a:solidFill>
                  <a:srgbClr val="777777"/>
                </a:solidFill>
                <a:effectLst/>
                <a:latin typeface="verdana" panose="020B0604030504040204" pitchFamily="34" charset="0"/>
              </a:rPr>
              <a:t>được</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định</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dạng</a:t>
            </a:r>
            <a:r>
              <a:rPr lang="vi-VN" b="0" i="0" dirty="0">
                <a:solidFill>
                  <a:srgbClr val="777777"/>
                </a:solidFill>
                <a:effectLst/>
                <a:latin typeface="verdana" panose="020B0604030504040204" pitchFamily="34" charset="0"/>
              </a:rPr>
              <a:t> theo </a:t>
            </a:r>
            <a:r>
              <a:rPr lang="vi-VN" b="0" i="0" dirty="0" err="1">
                <a:solidFill>
                  <a:srgbClr val="777777"/>
                </a:solidFill>
                <a:effectLst/>
                <a:latin typeface="verdana" panose="020B0604030504040204" pitchFamily="34" charset="0"/>
              </a:rPr>
              <a:t>hàng</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đều</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này</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có</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nghĩa</a:t>
            </a:r>
            <a:r>
              <a:rPr lang="vi-VN" b="0" i="0" dirty="0">
                <a:solidFill>
                  <a:srgbClr val="777777"/>
                </a:solidFill>
                <a:effectLst/>
                <a:latin typeface="verdana" panose="020B0604030504040204" pitchFamily="34" charset="0"/>
              </a:rPr>
              <a:t> khi </a:t>
            </a:r>
            <a:r>
              <a:rPr lang="vi-VN" b="0" i="0" dirty="0" err="1">
                <a:solidFill>
                  <a:srgbClr val="777777"/>
                </a:solidFill>
                <a:effectLst/>
                <a:latin typeface="verdana" panose="020B0604030504040204" pitchFamily="34" charset="0"/>
              </a:rPr>
              <a:t>muốn</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sử</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dụng</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chúng</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bạn</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phải</a:t>
            </a:r>
            <a:r>
              <a:rPr lang="vi-VN" b="0" i="0" dirty="0">
                <a:solidFill>
                  <a:srgbClr val="777777"/>
                </a:solidFill>
                <a:effectLst/>
                <a:latin typeface="verdana" panose="020B0604030504040204" pitchFamily="34" charset="0"/>
              </a:rPr>
              <a:t> truy </a:t>
            </a:r>
            <a:r>
              <a:rPr lang="vi-VN" b="0" i="0" dirty="0" err="1">
                <a:solidFill>
                  <a:srgbClr val="777777"/>
                </a:solidFill>
                <a:effectLst/>
                <a:latin typeface="verdana" panose="020B0604030504040204" pitchFamily="34" charset="0"/>
              </a:rPr>
              <a:t>vấn</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vào</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từng</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hàng</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Việc</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này</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tưởng</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chừng</a:t>
            </a:r>
            <a:r>
              <a:rPr lang="vi-VN" b="0" i="0" dirty="0">
                <a:solidFill>
                  <a:srgbClr val="777777"/>
                </a:solidFill>
                <a:effectLst/>
                <a:latin typeface="verdana" panose="020B0604030504040204" pitchFamily="34" charset="0"/>
              </a:rPr>
              <a:t> như </a:t>
            </a:r>
            <a:r>
              <a:rPr lang="vi-VN" b="0" i="0" dirty="0" err="1">
                <a:solidFill>
                  <a:srgbClr val="777777"/>
                </a:solidFill>
                <a:effectLst/>
                <a:latin typeface="verdana" panose="020B0604030504040204" pitchFamily="34" charset="0"/>
              </a:rPr>
              <a:t>rất</a:t>
            </a:r>
            <a:r>
              <a:rPr lang="vi-VN" b="0" i="0" dirty="0">
                <a:solidFill>
                  <a:srgbClr val="777777"/>
                </a:solidFill>
                <a:effectLst/>
                <a:latin typeface="verdana" panose="020B0604030504040204" pitchFamily="34" charset="0"/>
              </a:rPr>
              <a:t> nhanh </a:t>
            </a:r>
            <a:r>
              <a:rPr lang="vi-VN" b="0" i="0" dirty="0" err="1">
                <a:solidFill>
                  <a:srgbClr val="777777"/>
                </a:solidFill>
                <a:effectLst/>
                <a:latin typeface="verdana" panose="020B0604030504040204" pitchFamily="34" charset="0"/>
              </a:rPr>
              <a:t>và</a:t>
            </a:r>
            <a:r>
              <a:rPr lang="vi-VN" b="0" i="0" dirty="0">
                <a:solidFill>
                  <a:srgbClr val="777777"/>
                </a:solidFill>
                <a:effectLst/>
                <a:latin typeface="verdana" panose="020B0604030504040204" pitchFamily="34" charset="0"/>
              </a:rPr>
              <a:t> đơn </a:t>
            </a:r>
            <a:r>
              <a:rPr lang="vi-VN" b="0" i="0" dirty="0" err="1">
                <a:solidFill>
                  <a:srgbClr val="777777"/>
                </a:solidFill>
                <a:effectLst/>
                <a:latin typeface="verdana" panose="020B0604030504040204" pitchFamily="34" charset="0"/>
              </a:rPr>
              <a:t>giản</a:t>
            </a:r>
            <a:r>
              <a:rPr lang="vi-VN" b="0" i="0" dirty="0">
                <a:solidFill>
                  <a:srgbClr val="777777"/>
                </a:solidFill>
                <a:effectLst/>
                <a:latin typeface="verdana" panose="020B0604030504040204" pitchFamily="34" charset="0"/>
              </a:rPr>
              <a:t>, nhưng </a:t>
            </a:r>
            <a:r>
              <a:rPr lang="vi-VN" b="0" i="0" dirty="0" err="1">
                <a:solidFill>
                  <a:srgbClr val="777777"/>
                </a:solidFill>
                <a:effectLst/>
                <a:latin typeface="verdana" panose="020B0604030504040204" pitchFamily="34" charset="0"/>
              </a:rPr>
              <a:t>nó</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lại</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khá</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chậm</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và</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khó</a:t>
            </a:r>
            <a:r>
              <a:rPr lang="vi-VN" b="0" i="0" dirty="0">
                <a:solidFill>
                  <a:srgbClr val="777777"/>
                </a:solidFill>
                <a:effectLst/>
                <a:latin typeface="verdana" panose="020B0604030504040204" pitchFamily="34" charset="0"/>
              </a:rPr>
              <a:t> lưu </a:t>
            </a:r>
            <a:r>
              <a:rPr lang="vi-VN" b="0" i="0" dirty="0" err="1">
                <a:solidFill>
                  <a:srgbClr val="777777"/>
                </a:solidFill>
                <a:effectLst/>
                <a:latin typeface="verdana" panose="020B0604030504040204" pitchFamily="34" charset="0"/>
              </a:rPr>
              <a:t>trữ</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kết</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quả</a:t>
            </a:r>
            <a:r>
              <a:rPr lang="vi-VN" b="0" i="0" dirty="0">
                <a:solidFill>
                  <a:srgbClr val="777777"/>
                </a:solidFill>
                <a:effectLst/>
                <a:latin typeface="verdana" panose="020B0604030504040204" pitchFamily="34" charset="0"/>
              </a:rPr>
              <a:t>. Thêm </a:t>
            </a:r>
            <a:r>
              <a:rPr lang="vi-VN" b="0" i="0" dirty="0" err="1">
                <a:solidFill>
                  <a:srgbClr val="777777"/>
                </a:solidFill>
                <a:effectLst/>
                <a:latin typeface="verdana" panose="020B0604030504040204" pitchFamily="34" charset="0"/>
              </a:rPr>
              <a:t>vào</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đó</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tệp</a:t>
            </a:r>
            <a:r>
              <a:rPr lang="vi-VN" b="0" i="0" dirty="0">
                <a:solidFill>
                  <a:srgbClr val="777777"/>
                </a:solidFill>
                <a:effectLst/>
                <a:latin typeface="verdana" panose="020B0604030504040204" pitchFamily="34" charset="0"/>
              </a:rPr>
              <a:t> CSV </a:t>
            </a:r>
            <a:r>
              <a:rPr lang="vi-VN" b="0" i="0" dirty="0" err="1">
                <a:solidFill>
                  <a:srgbClr val="777777"/>
                </a:solidFill>
                <a:effectLst/>
                <a:latin typeface="verdana" panose="020B0604030504040204" pitchFamily="34" charset="0"/>
              </a:rPr>
              <a:t>dễ</a:t>
            </a:r>
            <a:r>
              <a:rPr lang="vi-VN" b="0" i="0" dirty="0">
                <a:solidFill>
                  <a:srgbClr val="777777"/>
                </a:solidFill>
                <a:effectLst/>
                <a:latin typeface="verdana" panose="020B0604030504040204" pitchFamily="34" charset="0"/>
              </a:rPr>
              <a:t> dang </a:t>
            </a:r>
            <a:r>
              <a:rPr lang="vi-VN" b="0" i="0" dirty="0" err="1">
                <a:solidFill>
                  <a:srgbClr val="777777"/>
                </a:solidFill>
                <a:effectLst/>
                <a:latin typeface="verdana" panose="020B0604030504040204" pitchFamily="34" charset="0"/>
              </a:rPr>
              <a:t>sử</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dụng</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mà</a:t>
            </a:r>
            <a:r>
              <a:rPr lang="vi-VN" b="0" i="0" dirty="0">
                <a:solidFill>
                  <a:srgbClr val="777777"/>
                </a:solidFill>
                <a:effectLst/>
                <a:latin typeface="verdana" panose="020B0604030504040204" pitchFamily="34" charset="0"/>
              </a:rPr>
              <a:t> không </a:t>
            </a:r>
            <a:r>
              <a:rPr lang="vi-VN" b="0" i="0" dirty="0" err="1">
                <a:solidFill>
                  <a:srgbClr val="777777"/>
                </a:solidFill>
                <a:effectLst/>
                <a:latin typeface="verdana" panose="020B0604030504040204" pitchFamily="34" charset="0"/>
              </a:rPr>
              <a:t>cần</a:t>
            </a:r>
            <a:r>
              <a:rPr lang="vi-VN" b="0" i="0" dirty="0">
                <a:solidFill>
                  <a:srgbClr val="777777"/>
                </a:solidFill>
                <a:effectLst/>
                <a:latin typeface="verdana" panose="020B0604030504040204" pitchFamily="34" charset="0"/>
              </a:rPr>
              <a:t> qua </a:t>
            </a:r>
            <a:r>
              <a:rPr lang="vi-VN" b="0" i="0" dirty="0" err="1">
                <a:solidFill>
                  <a:srgbClr val="777777"/>
                </a:solidFill>
                <a:effectLst/>
                <a:latin typeface="verdana" panose="020B0604030504040204" pitchFamily="34" charset="0"/>
              </a:rPr>
              <a:t>một</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bước</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kiểm</a:t>
            </a:r>
            <a:r>
              <a:rPr lang="vi-VN" b="0" i="0" dirty="0">
                <a:solidFill>
                  <a:srgbClr val="777777"/>
                </a:solidFill>
                <a:effectLst/>
                <a:latin typeface="verdana" panose="020B0604030504040204" pitchFamily="34" charset="0"/>
              </a:rPr>
              <a:t> tra, </a:t>
            </a:r>
            <a:r>
              <a:rPr lang="vi-VN" b="0" i="0" dirty="0" err="1">
                <a:solidFill>
                  <a:srgbClr val="777777"/>
                </a:solidFill>
                <a:effectLst/>
                <a:latin typeface="verdana" panose="020B0604030504040204" pitchFamily="34" charset="0"/>
              </a:rPr>
              <a:t>xác</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nhận</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nào</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Đều</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này</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sẽ</a:t>
            </a:r>
            <a:r>
              <a:rPr lang="vi-VN" b="0" i="0" dirty="0">
                <a:solidFill>
                  <a:srgbClr val="777777"/>
                </a:solidFill>
                <a:effectLst/>
                <a:latin typeface="verdana" panose="020B0604030504040204" pitchFamily="34" charset="0"/>
              </a:rPr>
              <a:t> không </a:t>
            </a:r>
            <a:r>
              <a:rPr lang="vi-VN" b="0" i="0" dirty="0" err="1">
                <a:solidFill>
                  <a:srgbClr val="777777"/>
                </a:solidFill>
                <a:effectLst/>
                <a:latin typeface="verdana" panose="020B0604030504040204" pitchFamily="34" charset="0"/>
              </a:rPr>
              <a:t>đảm</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bảo</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tính</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bảo</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mật</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và</a:t>
            </a:r>
            <a:r>
              <a:rPr lang="vi-VN" b="0" i="0" dirty="0">
                <a:solidFill>
                  <a:srgbClr val="777777"/>
                </a:solidFill>
                <a:effectLst/>
                <a:latin typeface="verdana" panose="020B0604030504040204" pitchFamily="34" charset="0"/>
              </a:rPr>
              <a:t> an </a:t>
            </a:r>
            <a:r>
              <a:rPr lang="vi-VN" b="0" i="0" dirty="0" err="1">
                <a:solidFill>
                  <a:srgbClr val="777777"/>
                </a:solidFill>
                <a:effectLst/>
                <a:latin typeface="verdana" panose="020B0604030504040204" pitchFamily="34" charset="0"/>
              </a:rPr>
              <a:t>toàn</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nếu</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bạn</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sử</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dụng</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nó</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làm</a:t>
            </a:r>
            <a:r>
              <a:rPr lang="vi-VN" b="0" i="0" dirty="0">
                <a:solidFill>
                  <a:srgbClr val="777777"/>
                </a:solidFill>
                <a:effectLst/>
                <a:latin typeface="verdana" panose="020B0604030504040204" pitchFamily="34" charset="0"/>
              </a:rPr>
              <a:t> cơ </a:t>
            </a:r>
            <a:r>
              <a:rPr lang="vi-VN" b="0" i="0" dirty="0" err="1">
                <a:solidFill>
                  <a:srgbClr val="777777"/>
                </a:solidFill>
                <a:effectLst/>
                <a:latin typeface="verdana" panose="020B0604030504040204" pitchFamily="34" charset="0"/>
              </a:rPr>
              <a:t>sở</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dữ</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liệu</a:t>
            </a:r>
            <a:r>
              <a:rPr lang="vi-VN" b="0" i="0" dirty="0">
                <a:solidFill>
                  <a:srgbClr val="777777"/>
                </a:solidFill>
                <a:effectLst/>
                <a:latin typeface="verdana" panose="020B0604030504040204" pitchFamily="34" charset="0"/>
              </a:rPr>
              <a:t>.</a:t>
            </a:r>
          </a:p>
          <a:p>
            <a:endParaRPr lang="vi-VN" b="0" i="0" dirty="0">
              <a:solidFill>
                <a:srgbClr val="777777"/>
              </a:solidFill>
              <a:effectLst/>
              <a:latin typeface="verdana" panose="020B0604030504040204" pitchFamily="34" charset="0"/>
            </a:endParaRPr>
          </a:p>
          <a:p>
            <a:r>
              <a:rPr lang="vi-VN" b="0" i="0" dirty="0">
                <a:solidFill>
                  <a:srgbClr val="777777"/>
                </a:solidFill>
                <a:effectLst/>
                <a:latin typeface="verdana" panose="020B0604030504040204" pitchFamily="34" charset="0"/>
              </a:rPr>
              <a:t>Nhưng </a:t>
            </a:r>
            <a:r>
              <a:rPr lang="vi-VN" b="0" i="0" dirty="0" err="1">
                <a:solidFill>
                  <a:srgbClr val="777777"/>
                </a:solidFill>
                <a:effectLst/>
                <a:latin typeface="verdana" panose="020B0604030504040204" pitchFamily="34" charset="0"/>
              </a:rPr>
              <a:t>nếu</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bạn</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sử</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dụng</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Parquet</a:t>
            </a:r>
            <a:r>
              <a:rPr lang="vi-VN" b="0" i="0" dirty="0">
                <a:solidFill>
                  <a:srgbClr val="777777"/>
                </a:solidFill>
                <a:effectLst/>
                <a:latin typeface="verdana" panose="020B0604030504040204" pitchFamily="34" charset="0"/>
              </a:rPr>
              <a:t> - </a:t>
            </a:r>
            <a:r>
              <a:rPr lang="vi-VN" b="0" i="0" dirty="0" err="1">
                <a:solidFill>
                  <a:srgbClr val="777777"/>
                </a:solidFill>
                <a:effectLst/>
                <a:latin typeface="verdana" panose="020B0604030504040204" pitchFamily="34" charset="0"/>
              </a:rPr>
              <a:t>là</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một</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định</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dạng</a:t>
            </a:r>
            <a:r>
              <a:rPr lang="vi-VN" b="0" i="0" dirty="0">
                <a:solidFill>
                  <a:srgbClr val="777777"/>
                </a:solidFill>
                <a:effectLst/>
                <a:latin typeface="verdana" panose="020B0604030504040204" pitchFamily="34" charset="0"/>
              </a:rPr>
              <a:t> lưu </a:t>
            </a:r>
            <a:r>
              <a:rPr lang="vi-VN" b="0" i="0" dirty="0" err="1">
                <a:solidFill>
                  <a:srgbClr val="777777"/>
                </a:solidFill>
                <a:effectLst/>
                <a:latin typeface="verdana" panose="020B0604030504040204" pitchFamily="34" charset="0"/>
              </a:rPr>
              <a:t>trữ</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dữ</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liệu</a:t>
            </a:r>
            <a:r>
              <a:rPr lang="vi-VN" b="0" i="0" dirty="0">
                <a:solidFill>
                  <a:srgbClr val="777777"/>
                </a:solidFill>
                <a:effectLst/>
                <a:latin typeface="verdana" panose="020B0604030504040204" pitchFamily="34" charset="0"/>
              </a:rPr>
              <a:t> theo </a:t>
            </a:r>
            <a:r>
              <a:rPr lang="vi-VN" b="0" i="0" dirty="0" err="1">
                <a:solidFill>
                  <a:srgbClr val="777777"/>
                </a:solidFill>
                <a:effectLst/>
                <a:latin typeface="verdana" panose="020B0604030504040204" pitchFamily="34" charset="0"/>
              </a:rPr>
              <a:t>cột</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sẽ</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có</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sự</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khác</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biệt</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rất</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lớn</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về</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kích</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thước</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nếu</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các</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tập</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dữ</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liệu</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giống</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hệt</a:t>
            </a:r>
            <a:r>
              <a:rPr lang="vi-VN" b="0" i="0" dirty="0">
                <a:solidFill>
                  <a:srgbClr val="777777"/>
                </a:solidFill>
                <a:effectLst/>
                <a:latin typeface="verdana" panose="020B0604030504040204" pitchFamily="34" charset="0"/>
              </a:rPr>
              <a:t> </a:t>
            </a:r>
            <a:r>
              <a:rPr lang="vi-VN" b="0" i="0">
                <a:solidFill>
                  <a:srgbClr val="777777"/>
                </a:solidFill>
                <a:effectLst/>
                <a:latin typeface="verdana" panose="020B0604030504040204" pitchFamily="34" charset="0"/>
              </a:rPr>
              <a:t>nhau.</a:t>
            </a:r>
          </a:p>
          <a:p>
            <a:br>
              <a:rPr lang="vi-VN" dirty="0"/>
            </a:br>
            <a:r>
              <a:rPr lang="en-US" sz="1800" dirty="0">
                <a:effectLst/>
                <a:latin typeface="Times New Roman" panose="02020603050405020304" pitchFamily="18" charset="0"/>
                <a:ea typeface="Calibri" panose="020F0502020204030204" pitchFamily="34" charset="0"/>
              </a:rPr>
              <a:t>Ở </a:t>
            </a:r>
            <a:r>
              <a:rPr lang="en-US" sz="1800" dirty="0" err="1">
                <a:effectLst/>
                <a:latin typeface="Times New Roman" panose="02020603050405020304" pitchFamily="18" charset="0"/>
                <a:ea typeface="Calibri" panose="020F0502020204030204" pitchFamily="34" charset="0"/>
              </a:rPr>
              <a:t>mức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doanh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nghiệp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thì</a:t>
            </a:r>
            <a:r>
              <a:rPr lang="en-US" sz="1800" dirty="0">
                <a:effectLst/>
                <a:latin typeface="Times New Roman" panose="02020603050405020304" pitchFamily="18" charset="0"/>
                <a:ea typeface="Calibri" panose="020F0502020204030204" pitchFamily="34" charset="0"/>
              </a:rPr>
              <a:t> khi </a:t>
            </a:r>
            <a:r>
              <a:rPr lang="en-US" sz="1800" dirty="0" err="1">
                <a:effectLst/>
                <a:latin typeface="Times New Roman" panose="02020603050405020304" pitchFamily="18" charset="0"/>
                <a:ea typeface="Calibri" panose="020F0502020204030204" pitchFamily="34" charset="0"/>
              </a:rPr>
              <a:t>họ</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triển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khai</a:t>
            </a:r>
            <a:r>
              <a:rPr lang="en-US" sz="1800" dirty="0">
                <a:effectLst/>
                <a:latin typeface="Times New Roman" panose="02020603050405020304" pitchFamily="18" charset="0"/>
                <a:ea typeface="Calibri" panose="020F0502020204030204" pitchFamily="34" charset="0"/>
              </a:rPr>
              <a:t> 1 </a:t>
            </a:r>
            <a:r>
              <a:rPr lang="en-US" sz="1800" dirty="0" err="1">
                <a:effectLst/>
                <a:latin typeface="Times New Roman" panose="02020603050405020304" pitchFamily="18" charset="0"/>
                <a:ea typeface="Calibri" panose="020F0502020204030204" pitchFamily="34" charset="0"/>
              </a:rPr>
              <a:t>dự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thì</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họ</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hệ</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đám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mây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sở</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web </a:t>
            </a:r>
            <a:r>
              <a:rPr lang="en-US" sz="18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800" dirty="0">
                <a:effectLst/>
                <a:latin typeface="Times New Roman" panose="02020603050405020304" pitchFamily="18" charset="0"/>
                <a:ea typeface="Calibri" panose="020F0502020204030204" pitchFamily="34" charset="0"/>
              </a:rPr>
              <a:t> Do </a:t>
            </a:r>
            <a:r>
              <a:rPr lang="en-US" sz="1800" dirty="0" err="1">
                <a:effectLst/>
                <a:latin typeface="Times New Roman" panose="02020603050405020304" pitchFamily="18" charset="0"/>
                <a:ea typeface="Calibri" panose="020F0502020204030204" pitchFamily="34" charset="0"/>
              </a:rPr>
              <a:t>đó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cấp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dịch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vụ</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đám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mây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tính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dựa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quét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trữ</a:t>
            </a:r>
            <a:r>
              <a:rPr lang="en-US" sz="1800" dirty="0">
                <a:effectLst/>
                <a:latin typeface="Times New Roman" panose="02020603050405020304" pitchFamily="18" charset="0"/>
                <a:ea typeface="Calibri" panose="020F0502020204030204" pitchFamily="34" charset="0"/>
              </a:rPr>
              <a:t>.</a:t>
            </a:r>
            <a:endParaRPr lang="en-US" dirty="0"/>
          </a:p>
        </p:txBody>
      </p:sp>
      <p:sp>
        <p:nvSpPr>
          <p:cNvPr id="4" name="Slide Number Placeholder 3"/>
          <p:cNvSpPr>
            <a:spLocks noGrp="1"/>
          </p:cNvSpPr>
          <p:nvPr>
            <p:ph type="sldNum" sz="quarter" idx="5"/>
          </p:nvPr>
        </p:nvSpPr>
        <p:spPr/>
        <p:txBody>
          <a:bodyPr/>
          <a:lstStyle/>
          <a:p>
            <a:fld id="{4295C818-A9D4-4A56-AD04-9325DB89270F}" type="slidenum">
              <a:rPr lang="en-US" smtClean="0"/>
              <a:t>6</a:t>
            </a:fld>
            <a:endParaRPr lang="en-US"/>
          </a:p>
        </p:txBody>
      </p:sp>
    </p:spTree>
    <p:extLst>
      <p:ext uri="{BB962C8B-B14F-4D97-AF65-F5344CB8AC3E}">
        <p14:creationId xmlns:p14="http://schemas.microsoft.com/office/powerpoint/2010/main" val="1676644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i="0" dirty="0" err="1">
                <a:solidFill>
                  <a:srgbClr val="1B1B1B"/>
                </a:solidFill>
                <a:effectLst/>
                <a:latin typeface="Open Sans" panose="020B0606030504020204" pitchFamily="34" charset="0"/>
              </a:rPr>
              <a:t>Hadoop</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là</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một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Apache</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framework</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nguồn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mở</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viết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bằng</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Java</a:t>
            </a:r>
            <a:r>
              <a:rPr lang="vi-VN" b="0" i="0" dirty="0">
                <a:solidFill>
                  <a:srgbClr val="1B1B1B"/>
                </a:solidFill>
                <a:effectLst/>
                <a:latin typeface="Open Sans" panose="020B0606030504020204" pitchFamily="34" charset="0"/>
              </a:rPr>
              <a:t> cho </a:t>
            </a:r>
            <a:r>
              <a:rPr lang="vi-VN" b="0" i="0" dirty="0" err="1">
                <a:solidFill>
                  <a:srgbClr val="1B1B1B"/>
                </a:solidFill>
                <a:effectLst/>
                <a:latin typeface="Open Sans" panose="020B0606030504020204" pitchFamily="34" charset="0"/>
              </a:rPr>
              <a:t>phép</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phát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triển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các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ứng</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dụng</a:t>
            </a:r>
            <a:r>
              <a:rPr lang="vi-VN" b="0" i="0" dirty="0">
                <a:solidFill>
                  <a:srgbClr val="1B1B1B"/>
                </a:solidFill>
                <a:effectLst/>
                <a:latin typeface="Open Sans" panose="020B0606030504020204" pitchFamily="34" charset="0"/>
              </a:rPr>
              <a:t> phân </a:t>
            </a:r>
            <a:r>
              <a:rPr lang="vi-VN" b="0" i="0" dirty="0" err="1">
                <a:solidFill>
                  <a:srgbClr val="1B1B1B"/>
                </a:solidFill>
                <a:effectLst/>
                <a:latin typeface="Open Sans" panose="020B0606030504020204" pitchFamily="34" charset="0"/>
              </a:rPr>
              <a:t>tán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có</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cường</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độ</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dữ</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liệu</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lớn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một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cách</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miễn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phí</a:t>
            </a:r>
            <a:r>
              <a:rPr lang="vi-VN" b="0" i="0" dirty="0">
                <a:solidFill>
                  <a:srgbClr val="1B1B1B"/>
                </a:solidFill>
                <a:effectLst/>
                <a:latin typeface="Open Sans" panose="020B0606030504020204" pitchFamily="34" charset="0"/>
              </a:rPr>
              <a:t>.</a:t>
            </a:r>
          </a:p>
          <a:p>
            <a:r>
              <a:rPr lang="vi-VN" b="1" i="0" dirty="0" err="1">
                <a:solidFill>
                  <a:srgbClr val="1B1B1B"/>
                </a:solidFill>
                <a:effectLst/>
                <a:latin typeface="Open Sans" panose="020B0606030504020204" pitchFamily="34" charset="0"/>
              </a:rPr>
              <a:t>Hadoop</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được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phát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triển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dựa</a:t>
            </a:r>
            <a:r>
              <a:rPr lang="vi-VN" b="0" i="0" dirty="0">
                <a:solidFill>
                  <a:srgbClr val="1B1B1B"/>
                </a:solidFill>
                <a:effectLst/>
                <a:latin typeface="Open Sans" panose="020B0606030504020204" pitchFamily="34" charset="0"/>
              </a:rPr>
              <a:t> trên ý </a:t>
            </a:r>
            <a:r>
              <a:rPr lang="vi-VN" b="0" i="0" dirty="0" err="1">
                <a:solidFill>
                  <a:srgbClr val="1B1B1B"/>
                </a:solidFill>
                <a:effectLst/>
                <a:latin typeface="Open Sans" panose="020B0606030504020204" pitchFamily="34" charset="0"/>
              </a:rPr>
              <a:t>tưởng</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từ</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các</a:t>
            </a:r>
            <a:r>
              <a:rPr lang="vi-VN" b="0" i="0" dirty="0">
                <a:solidFill>
                  <a:srgbClr val="1B1B1B"/>
                </a:solidFill>
                <a:effectLst/>
                <a:latin typeface="Open Sans" panose="020B0606030504020204" pitchFamily="34" charset="0"/>
              </a:rPr>
              <a:t> công </a:t>
            </a:r>
            <a:r>
              <a:rPr lang="vi-VN" b="0" i="0" dirty="0" err="1">
                <a:solidFill>
                  <a:srgbClr val="1B1B1B"/>
                </a:solidFill>
                <a:effectLst/>
                <a:latin typeface="Open Sans" panose="020B0606030504020204" pitchFamily="34" charset="0"/>
              </a:rPr>
              <a:t>bố</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của</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Google</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về</a:t>
            </a:r>
            <a:r>
              <a:rPr lang="vi-VN" b="0" i="0" dirty="0">
                <a:solidFill>
                  <a:srgbClr val="1B1B1B"/>
                </a:solidFill>
                <a:effectLst/>
                <a:latin typeface="Open Sans" panose="020B0606030504020204" pitchFamily="34" charset="0"/>
              </a:rPr>
              <a:t> mô </a:t>
            </a:r>
            <a:r>
              <a:rPr lang="vi-VN" b="0" i="0" dirty="0" err="1">
                <a:solidFill>
                  <a:srgbClr val="1B1B1B"/>
                </a:solidFill>
                <a:effectLst/>
                <a:latin typeface="Open Sans" panose="020B0606030504020204" pitchFamily="34" charset="0"/>
              </a:rPr>
              <a:t>hình</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Map-Reduce</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và</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hệ</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thống</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file</a:t>
            </a:r>
            <a:r>
              <a:rPr lang="vi-VN" b="0" i="0" dirty="0">
                <a:solidFill>
                  <a:srgbClr val="1B1B1B"/>
                </a:solidFill>
                <a:effectLst/>
                <a:latin typeface="Open Sans" panose="020B0606030504020204" pitchFamily="34" charset="0"/>
              </a:rPr>
              <a:t> phân </a:t>
            </a:r>
            <a:r>
              <a:rPr lang="vi-VN" b="0" i="0" dirty="0" err="1">
                <a:solidFill>
                  <a:srgbClr val="1B1B1B"/>
                </a:solidFill>
                <a:effectLst/>
                <a:latin typeface="Open Sans" panose="020B0606030504020204" pitchFamily="34" charset="0"/>
              </a:rPr>
              <a:t>tán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Google</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File</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System</a:t>
            </a:r>
            <a:r>
              <a:rPr lang="vi-VN" b="0" i="0" dirty="0">
                <a:solidFill>
                  <a:srgbClr val="1B1B1B"/>
                </a:solidFill>
                <a:effectLst/>
                <a:latin typeface="Open Sans" panose="020B0606030504020204" pitchFamily="34" charset="0"/>
              </a:rPr>
              <a:t> (GFS). </a:t>
            </a:r>
            <a:r>
              <a:rPr lang="vi-VN" b="0" i="0" dirty="0" err="1">
                <a:solidFill>
                  <a:srgbClr val="1B1B1B"/>
                </a:solidFill>
                <a:effectLst/>
                <a:latin typeface="Open Sans" panose="020B0606030504020204" pitchFamily="34" charset="0"/>
              </a:rPr>
              <a:t>Và</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có</a:t>
            </a:r>
            <a:r>
              <a:rPr lang="vi-VN" b="0" i="0" dirty="0">
                <a:solidFill>
                  <a:srgbClr val="1B1B1B"/>
                </a:solidFill>
                <a:effectLst/>
                <a:latin typeface="Open Sans" panose="020B0606030504020204" pitchFamily="34" charset="0"/>
              </a:rPr>
              <a:t> cung </a:t>
            </a:r>
            <a:r>
              <a:rPr lang="vi-VN" b="0" i="0" dirty="0" err="1">
                <a:solidFill>
                  <a:srgbClr val="1B1B1B"/>
                </a:solidFill>
                <a:effectLst/>
                <a:latin typeface="Open Sans" panose="020B0606030504020204" pitchFamily="34" charset="0"/>
              </a:rPr>
              <a:t>cấp</a:t>
            </a:r>
            <a:r>
              <a:rPr lang="vi-VN" b="0" i="0" dirty="0">
                <a:solidFill>
                  <a:srgbClr val="1B1B1B"/>
                </a:solidFill>
                <a:effectLst/>
                <a:latin typeface="Open Sans" panose="020B0606030504020204" pitchFamily="34" charset="0"/>
              </a:rPr>
              <a:t> cho </a:t>
            </a:r>
            <a:r>
              <a:rPr lang="vi-VN" b="0" i="0" dirty="0" err="1">
                <a:solidFill>
                  <a:srgbClr val="1B1B1B"/>
                </a:solidFill>
                <a:effectLst/>
                <a:latin typeface="Open Sans" panose="020B0606030504020204" pitchFamily="34" charset="0"/>
              </a:rPr>
              <a:t>chúng</a:t>
            </a:r>
            <a:r>
              <a:rPr lang="vi-VN" b="0" i="0" dirty="0">
                <a:solidFill>
                  <a:srgbClr val="1B1B1B"/>
                </a:solidFill>
                <a:effectLst/>
                <a:latin typeface="Open Sans" panose="020B0606030504020204" pitchFamily="34" charset="0"/>
              </a:rPr>
              <a:t> ta </a:t>
            </a:r>
            <a:r>
              <a:rPr lang="vi-VN" b="0" i="0" dirty="0" err="1">
                <a:solidFill>
                  <a:srgbClr val="1B1B1B"/>
                </a:solidFill>
                <a:effectLst/>
                <a:latin typeface="Open Sans" panose="020B0606030504020204" pitchFamily="34" charset="0"/>
              </a:rPr>
              <a:t>một</a:t>
            </a:r>
            <a:r>
              <a:rPr lang="vi-VN" b="0" i="0" dirty="0">
                <a:solidFill>
                  <a:srgbClr val="1B1B1B"/>
                </a:solidFill>
                <a:effectLst/>
                <a:latin typeface="Open Sans" panose="020B0606030504020204" pitchFamily="34" charset="0"/>
              </a:rPr>
              <a:t> môi </a:t>
            </a:r>
            <a:r>
              <a:rPr lang="vi-VN" b="0" i="0" dirty="0" err="1">
                <a:solidFill>
                  <a:srgbClr val="1B1B1B"/>
                </a:solidFill>
                <a:effectLst/>
                <a:latin typeface="Open Sans" panose="020B0606030504020204" pitchFamily="34" charset="0"/>
              </a:rPr>
              <a:t>trường</a:t>
            </a:r>
            <a:r>
              <a:rPr lang="vi-VN" b="0" i="0" dirty="0">
                <a:solidFill>
                  <a:srgbClr val="1B1B1B"/>
                </a:solidFill>
                <a:effectLst/>
                <a:latin typeface="Open Sans" panose="020B0606030504020204" pitchFamily="34" charset="0"/>
              </a:rPr>
              <a:t> song </a:t>
            </a:r>
            <a:r>
              <a:rPr lang="vi-VN" b="0" i="0" dirty="0" err="1">
                <a:solidFill>
                  <a:srgbClr val="1B1B1B"/>
                </a:solidFill>
                <a:effectLst/>
                <a:latin typeface="Open Sans" panose="020B0606030504020204" pitchFamily="34" charset="0"/>
              </a:rPr>
              <a:t>song</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để</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thực</a:t>
            </a:r>
            <a:r>
              <a:rPr lang="vi-VN" b="0" i="0" dirty="0">
                <a:solidFill>
                  <a:srgbClr val="1B1B1B"/>
                </a:solidFill>
                <a:effectLst/>
                <a:latin typeface="Open Sans" panose="020B0606030504020204" pitchFamily="34" charset="0"/>
              </a:rPr>
              <a:t> thi </a:t>
            </a:r>
            <a:r>
              <a:rPr lang="vi-VN" b="0" i="0" dirty="0" err="1">
                <a:solidFill>
                  <a:srgbClr val="1B1B1B"/>
                </a:solidFill>
                <a:effectLst/>
                <a:latin typeface="Open Sans" panose="020B0606030504020204" pitchFamily="34" charset="0"/>
              </a:rPr>
              <a:t>các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tác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vụ</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Map-Reduce</a:t>
            </a:r>
            <a:r>
              <a:rPr lang="vi-VN" b="0" i="0" dirty="0">
                <a:solidFill>
                  <a:srgbClr val="1B1B1B"/>
                </a:solidFill>
                <a:effectLst/>
                <a:latin typeface="Open Sans" panose="020B0606030504020204" pitchFamily="34" charset="0"/>
              </a:rPr>
              <a:t>.</a:t>
            </a:r>
          </a:p>
          <a:p>
            <a:endParaRPr lang="vi-VN" b="0" i="0" dirty="0">
              <a:solidFill>
                <a:srgbClr val="1B1B1B"/>
              </a:solidFill>
              <a:effectLst/>
              <a:latin typeface="Open Sans" panose="020B0606030504020204" pitchFamily="34" charset="0"/>
            </a:endParaRPr>
          </a:p>
          <a:p>
            <a:r>
              <a:rPr lang="en-US" b="0" i="0" dirty="0">
                <a:solidFill>
                  <a:srgbClr val="1B1B1B"/>
                </a:solidFill>
                <a:effectLst/>
                <a:latin typeface="Open Sans" panose="020B0606030504020204" pitchFamily="34" charset="0"/>
              </a:rPr>
              <a:t>Hadoop </a:t>
            </a:r>
            <a:r>
              <a:rPr lang="en-US" b="0" i="0" dirty="0" err="1">
                <a:solidFill>
                  <a:srgbClr val="1B1B1B"/>
                </a:solidFill>
                <a:effectLst/>
                <a:latin typeface="Open Sans" panose="020B0606030504020204" pitchFamily="34" charset="0"/>
              </a:rPr>
              <a:t>có</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một</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cấu</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trúc</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liên</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kết</a:t>
            </a:r>
            <a:r>
              <a:rPr lang="en-US" b="0" i="0" dirty="0">
                <a:solidFill>
                  <a:srgbClr val="1B1B1B"/>
                </a:solidFill>
                <a:effectLst/>
                <a:latin typeface="Open Sans" panose="020B0606030504020204" pitchFamily="34" charset="0"/>
              </a:rPr>
              <a:t> master-slave. </a:t>
            </a:r>
            <a:r>
              <a:rPr lang="en-US" b="0" i="0" dirty="0" err="1">
                <a:solidFill>
                  <a:srgbClr val="1B1B1B"/>
                </a:solidFill>
                <a:effectLst/>
                <a:latin typeface="Open Sans" panose="020B0606030504020204" pitchFamily="34" charset="0"/>
              </a:rPr>
              <a:t>Trong</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cấu</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trúc</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này</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chúng</a:t>
            </a:r>
            <a:r>
              <a:rPr lang="en-US" b="0" i="0" dirty="0">
                <a:solidFill>
                  <a:srgbClr val="1B1B1B"/>
                </a:solidFill>
                <a:effectLst/>
                <a:latin typeface="Open Sans" panose="020B0606030504020204" pitchFamily="34" charset="0"/>
              </a:rPr>
              <a:t> ta </a:t>
            </a:r>
            <a:r>
              <a:rPr lang="en-US" b="0" i="0" dirty="0" err="1">
                <a:solidFill>
                  <a:srgbClr val="1B1B1B"/>
                </a:solidFill>
                <a:effectLst/>
                <a:latin typeface="Open Sans" panose="020B0606030504020204" pitchFamily="34" charset="0"/>
              </a:rPr>
              <a:t>có</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một</a:t>
            </a:r>
            <a:r>
              <a:rPr lang="en-US" b="0" i="0" dirty="0">
                <a:solidFill>
                  <a:srgbClr val="1B1B1B"/>
                </a:solidFill>
                <a:effectLst/>
                <a:latin typeface="Open Sans" panose="020B0606030504020204" pitchFamily="34" charset="0"/>
              </a:rPr>
              <a:t> node master </a:t>
            </a:r>
            <a:r>
              <a:rPr lang="en-US" b="0" i="0" dirty="0" err="1">
                <a:solidFill>
                  <a:srgbClr val="1B1B1B"/>
                </a:solidFill>
                <a:effectLst/>
                <a:latin typeface="Open Sans" panose="020B0606030504020204" pitchFamily="34" charset="0"/>
              </a:rPr>
              <a:t>và</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nhiều</a:t>
            </a:r>
            <a:r>
              <a:rPr lang="en-US" b="0" i="0" dirty="0">
                <a:solidFill>
                  <a:srgbClr val="1B1B1B"/>
                </a:solidFill>
                <a:effectLst/>
                <a:latin typeface="Open Sans" panose="020B0606030504020204" pitchFamily="34" charset="0"/>
              </a:rPr>
              <a:t> node slave . </a:t>
            </a:r>
            <a:r>
              <a:rPr lang="en-US" b="0" i="0" dirty="0" err="1">
                <a:solidFill>
                  <a:srgbClr val="1B1B1B"/>
                </a:solidFill>
                <a:effectLst/>
                <a:latin typeface="Open Sans" panose="020B0606030504020204" pitchFamily="34" charset="0"/>
              </a:rPr>
              <a:t>Chức</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năng</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của</a:t>
            </a:r>
            <a:r>
              <a:rPr lang="en-US" b="0" i="0" dirty="0">
                <a:solidFill>
                  <a:srgbClr val="1B1B1B"/>
                </a:solidFill>
                <a:effectLst/>
                <a:latin typeface="Open Sans" panose="020B0606030504020204" pitchFamily="34" charset="0"/>
              </a:rPr>
              <a:t> node master </a:t>
            </a:r>
            <a:r>
              <a:rPr lang="en-US" b="0" i="0" dirty="0" err="1">
                <a:solidFill>
                  <a:srgbClr val="1B1B1B"/>
                </a:solidFill>
                <a:effectLst/>
                <a:latin typeface="Open Sans" panose="020B0606030504020204" pitchFamily="34" charset="0"/>
              </a:rPr>
              <a:t>là</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gán</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một</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tác</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vụ</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cho</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các</a:t>
            </a:r>
            <a:r>
              <a:rPr lang="en-US" b="0" i="0" dirty="0">
                <a:solidFill>
                  <a:srgbClr val="1B1B1B"/>
                </a:solidFill>
                <a:effectLst/>
                <a:latin typeface="Open Sans" panose="020B0606030504020204" pitchFamily="34" charset="0"/>
              </a:rPr>
              <a:t> node slave </a:t>
            </a:r>
            <a:r>
              <a:rPr lang="en-US" b="0" i="0" dirty="0" err="1">
                <a:solidFill>
                  <a:srgbClr val="1B1B1B"/>
                </a:solidFill>
                <a:effectLst/>
                <a:latin typeface="Open Sans" panose="020B0606030504020204" pitchFamily="34" charset="0"/>
              </a:rPr>
              <a:t>khác</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nhau</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và</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quản</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lý</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tài</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nguyên</a:t>
            </a:r>
            <a:r>
              <a:rPr lang="en-US" b="0" i="0" dirty="0">
                <a:solidFill>
                  <a:srgbClr val="1B1B1B"/>
                </a:solidFill>
                <a:effectLst/>
                <a:latin typeface="Open Sans" panose="020B0606030504020204" pitchFamily="34" charset="0"/>
              </a:rPr>
              <a:t>.</a:t>
            </a:r>
            <a:endParaRPr lang="vi-VN" b="0" i="0" dirty="0">
              <a:solidFill>
                <a:srgbClr val="1B1B1B"/>
              </a:solidFill>
              <a:effectLst/>
              <a:latin typeface="Open Sans" panose="020B0606030504020204" pitchFamily="34" charset="0"/>
            </a:endParaRPr>
          </a:p>
          <a:p>
            <a:endParaRPr lang="vi-VN" b="0" i="0" dirty="0">
              <a:solidFill>
                <a:srgbClr val="1B1B1B"/>
              </a:solidFill>
              <a:effectLst/>
              <a:latin typeface="Open Sans" panose="020B0606030504020204" pitchFamily="34" charset="0"/>
            </a:endParaRPr>
          </a:p>
          <a:p>
            <a:pPr marL="0" marR="0">
              <a:lnSpc>
                <a:spcPct val="107000"/>
              </a:lnSpc>
              <a:spcBef>
                <a:spcPts val="1200"/>
              </a:spcBef>
              <a:spcAft>
                <a:spcPts val="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Mapper</a:t>
            </a:r>
          </a:p>
          <a:p>
            <a:pPr marL="0" marR="0">
              <a:lnSpc>
                <a:spcPct val="107000"/>
              </a:lnSpc>
              <a:spcBef>
                <a:spcPts val="0"/>
              </a:spcBef>
              <a:spcAft>
                <a:spcPts val="0"/>
              </a:spcAft>
            </a:pPr>
            <a:r>
              <a:rPr lang="en-US" sz="1800" dirty="0" err="1">
                <a:effectLst/>
                <a:latin typeface="Times New Roman" panose="02020603050405020304" pitchFamily="18" charset="0"/>
                <a:ea typeface="Times New Roman" panose="02020603050405020304" pitchFamily="18" charset="0"/>
              </a:rPr>
              <a:t>Đây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hai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bước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splitting and mapping.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chia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nhau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gọi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chunks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bước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tách</a:t>
            </a:r>
            <a:r>
              <a:rPr lang="en-US" sz="1800" dirty="0">
                <a:effectLst/>
                <a:latin typeface="Times New Roman" panose="02020603050405020304" pitchFamily="18" charset="0"/>
                <a:ea typeface="Times New Roman" panose="02020603050405020304" pitchFamily="18" charset="0"/>
              </a:rPr>
              <a:t> (splitting). Hadoop bao </a:t>
            </a:r>
            <a:r>
              <a:rPr lang="en-US" sz="1800" dirty="0" err="1">
                <a:effectLst/>
                <a:latin typeface="Times New Roman" panose="02020603050405020304" pitchFamily="18" charset="0"/>
                <a:ea typeface="Times New Roman" panose="02020603050405020304" pitchFamily="18" charset="0"/>
              </a:rPr>
              <a:t>gồm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RecordReader</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TextInputFormat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chuyển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đổi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cặp</a:t>
            </a:r>
            <a:r>
              <a:rPr lang="en-US" sz="1800" dirty="0">
                <a:effectLst/>
                <a:latin typeface="Times New Roman" panose="02020603050405020304" pitchFamily="18" charset="0"/>
                <a:ea typeface="Times New Roman" panose="02020603050405020304" pitchFamily="18" charset="0"/>
              </a:rPr>
              <a:t> key-value.</a:t>
            </a:r>
            <a:endParaRPr lang="en-US" sz="1800" dirty="0">
              <a:effectLst/>
              <a:latin typeface="Times New Roman" panose="02020603050405020304" pitchFamily="18" charset="0"/>
              <a:ea typeface="Calibri" panose="020F0502020204030204" pitchFamily="34" charset="0"/>
            </a:endParaRPr>
          </a:p>
          <a:p>
            <a:pPr marL="0" marR="0">
              <a:lnSpc>
                <a:spcPct val="107000"/>
              </a:lnSpc>
              <a:spcBef>
                <a:spcPts val="1200"/>
              </a:spcBef>
              <a:spcAft>
                <a:spcPts val="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Shuffle</a:t>
            </a:r>
          </a:p>
          <a:p>
            <a:pPr marL="0" marR="0">
              <a:lnSpc>
                <a:spcPct val="107000"/>
              </a:lnSpc>
              <a:spcBef>
                <a:spcPts val="0"/>
              </a:spcBef>
              <a:spcAft>
                <a:spcPts val="0"/>
              </a:spcAft>
            </a:pPr>
            <a:r>
              <a:rPr lang="en-US" sz="1800" dirty="0" err="1">
                <a:effectLst/>
                <a:latin typeface="Times New Roman" panose="02020603050405020304" pitchFamily="18" charset="0"/>
                <a:ea typeface="Times New Roman" panose="02020603050405020304" pitchFamily="18" charset="0"/>
              </a:rPr>
              <a:t>Đây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thứ</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hai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diễn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sau</a:t>
            </a:r>
            <a:r>
              <a:rPr lang="en-US" sz="1800" dirty="0">
                <a:effectLst/>
                <a:latin typeface="Times New Roman" panose="02020603050405020304" pitchFamily="18" charset="0"/>
                <a:ea typeface="Times New Roman" panose="02020603050405020304" pitchFamily="18" charset="0"/>
              </a:rPr>
              <a:t> khi </a:t>
            </a:r>
            <a:r>
              <a:rPr lang="en-US" sz="1800" dirty="0" err="1">
                <a:effectLst/>
                <a:latin typeface="Times New Roman" panose="02020603050405020304" pitchFamily="18" charset="0"/>
                <a:ea typeface="Times New Roman" panose="02020603050405020304" pitchFamily="18" charset="0"/>
              </a:rPr>
              <a:t>hoàn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Mapper. </a:t>
            </a:r>
            <a:r>
              <a:rPr lang="en-US" sz="1800" dirty="0" err="1">
                <a:effectLst/>
                <a:latin typeface="Times New Roman" panose="02020603050405020304" pitchFamily="18" charset="0"/>
                <a:ea typeface="Times New Roman" panose="02020603050405020304" pitchFamily="18" charset="0"/>
              </a:rPr>
              <a:t>Nó</a:t>
            </a:r>
            <a:r>
              <a:rPr lang="en-US" sz="1800" dirty="0">
                <a:effectLst/>
                <a:latin typeface="Times New Roman" panose="02020603050405020304" pitchFamily="18" charset="0"/>
                <a:ea typeface="Times New Roman" panose="02020603050405020304" pitchFamily="18" charset="0"/>
              </a:rPr>
              <a:t> bao </a:t>
            </a:r>
            <a:r>
              <a:rPr lang="en-US" sz="1800" dirty="0" err="1">
                <a:effectLst/>
                <a:latin typeface="Times New Roman" panose="02020603050405020304" pitchFamily="18" charset="0"/>
                <a:ea typeface="Times New Roman" panose="02020603050405020304" pitchFamily="18" charset="0"/>
              </a:rPr>
              <a:t>gồm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hai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bước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sắp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xếp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hợp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nhất</a:t>
            </a:r>
            <a:r>
              <a:rPr lang="en-US" sz="1800" dirty="0">
                <a:effectLst/>
                <a:latin typeface="Times New Roman" panose="02020603050405020304" pitchFamily="18" charset="0"/>
                <a:ea typeface="Times New Roman" panose="02020603050405020304" pitchFamily="18" charset="0"/>
              </a:rPr>
              <a:t> (sorting and merging).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cặp</a:t>
            </a:r>
            <a:r>
              <a:rPr lang="en-US" sz="1800" dirty="0">
                <a:effectLst/>
                <a:latin typeface="Times New Roman" panose="02020603050405020304" pitchFamily="18" charset="0"/>
                <a:ea typeface="Times New Roman" panose="02020603050405020304" pitchFamily="18" charset="0"/>
              </a:rPr>
              <a:t> key-value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sắp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xếp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key.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hợp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cặp</a:t>
            </a:r>
            <a:r>
              <a:rPr lang="en-US" sz="1800" dirty="0">
                <a:effectLst/>
                <a:latin typeface="Times New Roman" panose="02020603050405020304" pitchFamily="18" charset="0"/>
                <a:ea typeface="Times New Roman" panose="02020603050405020304" pitchFamily="18" charset="0"/>
              </a:rPr>
              <a:t> key-value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hợp</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pPr marL="0" marR="0">
              <a:lnSpc>
                <a:spcPct val="107000"/>
              </a:lnSpc>
              <a:spcBef>
                <a:spcPts val="1200"/>
              </a:spcBef>
              <a:spcAft>
                <a:spcPts val="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Reduce</a:t>
            </a:r>
          </a:p>
          <a:p>
            <a:pPr marL="0" marR="0">
              <a:lnSpc>
                <a:spcPct val="107000"/>
              </a:lnSpc>
              <a:spcBef>
                <a:spcPts val="0"/>
              </a:spcBef>
              <a:spcAft>
                <a:spcPts val="0"/>
              </a:spcAft>
            </a:pP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Reduce,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Shuffle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Reducer </a:t>
            </a:r>
            <a:r>
              <a:rPr lang="en-US" sz="1800" dirty="0" err="1">
                <a:effectLst/>
                <a:latin typeface="Times New Roman" panose="02020603050405020304" pitchFamily="18" charset="0"/>
                <a:ea typeface="Times New Roman" panose="02020603050405020304" pitchFamily="18" charset="0"/>
              </a:rPr>
              <a:t>xử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nữa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nhỏ</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tóm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tắt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toàn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bộ</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như</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tổng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tìm</a:t>
            </a:r>
            <a:r>
              <a:rPr lang="en-US" sz="1800" dirty="0">
                <a:effectLst/>
                <a:latin typeface="Times New Roman" panose="02020603050405020304" pitchFamily="18" charset="0"/>
                <a:ea typeface="Times New Roman" panose="02020603050405020304" pitchFamily="18" charset="0"/>
              </a:rPr>
              <a:t> max, min,… .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lưu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HDFS.</a:t>
            </a:r>
            <a:endParaRPr lang="vi-VN" sz="1800" dirty="0">
              <a:effectLst/>
              <a:latin typeface="Times New Roman" panose="02020603050405020304" pitchFamily="18" charset="0"/>
              <a:ea typeface="Times New Roman" panose="02020603050405020304" pitchFamily="18" charset="0"/>
            </a:endParaRPr>
          </a:p>
          <a:p>
            <a:pPr>
              <a:lnSpc>
                <a:spcPct val="107000"/>
              </a:lnSpc>
              <a:spcBef>
                <a:spcPts val="1200"/>
              </a:spcBef>
            </a:pPr>
            <a:r>
              <a:rPr lang="vi-VN"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Hadoop</a:t>
            </a:r>
            <a:r>
              <a:rPr lang="vi-V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Hadoop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Apache framework </a:t>
            </a:r>
            <a:r>
              <a:rPr lang="en-US" sz="1800" dirty="0" err="1">
                <a:effectLst/>
                <a:latin typeface="Times New Roman" panose="02020603050405020304" pitchFamily="18" charset="0"/>
                <a:ea typeface="Times New Roman" panose="02020603050405020304" pitchFamily="18" charset="0"/>
              </a:rPr>
              <a:t>mã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nguồn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mở</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phép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phát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triển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tán</a:t>
            </a:r>
            <a:r>
              <a:rPr lang="en-US" sz="1800" dirty="0">
                <a:effectLst/>
                <a:latin typeface="Times New Roman" panose="02020603050405020304" pitchFamily="18" charset="0"/>
                <a:ea typeface="Times New Roman" panose="02020603050405020304" pitchFamily="18" charset="0"/>
              </a:rPr>
              <a:t> (distributed processing)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lưu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lớn</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vi-VN" sz="1800" b="1" dirty="0" err="1">
                <a:effectLst/>
                <a:latin typeface="Times New Roman" panose="02020603050405020304" pitchFamily="18" charset="0"/>
                <a:ea typeface="Times New Roman" panose="02020603050405020304" pitchFamily="18" charset="0"/>
              </a:rPr>
              <a:t>Hadoop</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là</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một</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Apache</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framework</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nguồn</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mở</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viết</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bằng</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Java</a:t>
            </a:r>
            <a:r>
              <a:rPr lang="vi-VN" sz="1800" dirty="0">
                <a:effectLst/>
                <a:latin typeface="Times New Roman" panose="02020603050405020304" pitchFamily="18" charset="0"/>
                <a:ea typeface="Times New Roman" panose="02020603050405020304" pitchFamily="18" charset="0"/>
              </a:rPr>
              <a:t> cho </a:t>
            </a:r>
            <a:r>
              <a:rPr lang="vi-VN" sz="1800" dirty="0" err="1">
                <a:effectLst/>
                <a:latin typeface="Times New Roman" panose="02020603050405020304" pitchFamily="18" charset="0"/>
                <a:ea typeface="Times New Roman" panose="02020603050405020304" pitchFamily="18" charset="0"/>
              </a:rPr>
              <a:t>phép</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phát</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triển</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các</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ứng</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dụng</a:t>
            </a:r>
            <a:r>
              <a:rPr lang="vi-VN" sz="1800" dirty="0">
                <a:effectLst/>
                <a:latin typeface="Times New Roman" panose="02020603050405020304" pitchFamily="18" charset="0"/>
                <a:ea typeface="Times New Roman" panose="02020603050405020304" pitchFamily="18" charset="0"/>
              </a:rPr>
              <a:t> phân </a:t>
            </a:r>
            <a:r>
              <a:rPr lang="vi-VN" sz="1800" dirty="0" err="1">
                <a:effectLst/>
                <a:latin typeface="Times New Roman" panose="02020603050405020304" pitchFamily="18" charset="0"/>
                <a:ea typeface="Times New Roman" panose="02020603050405020304" pitchFamily="18" charset="0"/>
              </a:rPr>
              <a:t>tán</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có</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cường</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độ</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dữ</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liệu</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lớn</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một</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cách</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miễn</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phí</a:t>
            </a:r>
            <a:r>
              <a:rPr lang="vi-VN"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vi-VN" sz="1800" b="1" dirty="0" err="1">
                <a:effectLst/>
                <a:latin typeface="Times New Roman" panose="02020603050405020304" pitchFamily="18" charset="0"/>
                <a:ea typeface="Times New Roman" panose="02020603050405020304" pitchFamily="18" charset="0"/>
              </a:rPr>
              <a:t>Hadoop</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được</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phát</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triển</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dựa</a:t>
            </a:r>
            <a:r>
              <a:rPr lang="vi-VN" sz="1800" dirty="0">
                <a:effectLst/>
                <a:latin typeface="Times New Roman" panose="02020603050405020304" pitchFamily="18" charset="0"/>
                <a:ea typeface="Times New Roman" panose="02020603050405020304" pitchFamily="18" charset="0"/>
              </a:rPr>
              <a:t> trên ý </a:t>
            </a:r>
            <a:r>
              <a:rPr lang="vi-VN" sz="1800" dirty="0" err="1">
                <a:effectLst/>
                <a:latin typeface="Times New Roman" panose="02020603050405020304" pitchFamily="18" charset="0"/>
                <a:ea typeface="Times New Roman" panose="02020603050405020304" pitchFamily="18" charset="0"/>
              </a:rPr>
              <a:t>tưởng</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từ</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các</a:t>
            </a:r>
            <a:r>
              <a:rPr lang="vi-VN" sz="1800" dirty="0">
                <a:effectLst/>
                <a:latin typeface="Times New Roman" panose="02020603050405020304" pitchFamily="18" charset="0"/>
                <a:ea typeface="Times New Roman" panose="02020603050405020304" pitchFamily="18" charset="0"/>
              </a:rPr>
              <a:t> công </a:t>
            </a:r>
            <a:r>
              <a:rPr lang="vi-VN" sz="1800" dirty="0" err="1">
                <a:effectLst/>
                <a:latin typeface="Times New Roman" panose="02020603050405020304" pitchFamily="18" charset="0"/>
                <a:ea typeface="Times New Roman" panose="02020603050405020304" pitchFamily="18" charset="0"/>
              </a:rPr>
              <a:t>bố</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của</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Google</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về</a:t>
            </a:r>
            <a:r>
              <a:rPr lang="vi-VN" sz="1800" dirty="0">
                <a:effectLst/>
                <a:latin typeface="Times New Roman" panose="02020603050405020304" pitchFamily="18" charset="0"/>
                <a:ea typeface="Times New Roman" panose="02020603050405020304" pitchFamily="18" charset="0"/>
              </a:rPr>
              <a:t> mô </a:t>
            </a:r>
            <a:r>
              <a:rPr lang="vi-VN" sz="1800" dirty="0" err="1">
                <a:effectLst/>
                <a:latin typeface="Times New Roman" panose="02020603050405020304" pitchFamily="18" charset="0"/>
                <a:ea typeface="Times New Roman" panose="02020603050405020304" pitchFamily="18" charset="0"/>
              </a:rPr>
              <a:t>hình</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Map-Reduce</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và</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hệ</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thống</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file</a:t>
            </a:r>
            <a:r>
              <a:rPr lang="vi-VN" sz="1800" dirty="0">
                <a:effectLst/>
                <a:latin typeface="Times New Roman" panose="02020603050405020304" pitchFamily="18" charset="0"/>
                <a:ea typeface="Times New Roman" panose="02020603050405020304" pitchFamily="18" charset="0"/>
              </a:rPr>
              <a:t> phân </a:t>
            </a:r>
            <a:r>
              <a:rPr lang="vi-VN" sz="1800" dirty="0" err="1">
                <a:effectLst/>
                <a:latin typeface="Times New Roman" panose="02020603050405020304" pitchFamily="18" charset="0"/>
                <a:ea typeface="Times New Roman" panose="02020603050405020304" pitchFamily="18" charset="0"/>
              </a:rPr>
              <a:t>tán</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Google</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File</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System</a:t>
            </a:r>
            <a:r>
              <a:rPr lang="vi-VN" sz="1800" dirty="0">
                <a:effectLst/>
                <a:latin typeface="Times New Roman" panose="02020603050405020304" pitchFamily="18" charset="0"/>
                <a:ea typeface="Times New Roman" panose="02020603050405020304" pitchFamily="18" charset="0"/>
              </a:rPr>
              <a:t> (GFS). </a:t>
            </a:r>
            <a:r>
              <a:rPr lang="vi-VN" sz="1800" dirty="0" err="1">
                <a:effectLst/>
                <a:latin typeface="Times New Roman" panose="02020603050405020304" pitchFamily="18" charset="0"/>
                <a:ea typeface="Times New Roman" panose="02020603050405020304" pitchFamily="18" charset="0"/>
              </a:rPr>
              <a:t>Và</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có</a:t>
            </a:r>
            <a:r>
              <a:rPr lang="vi-VN" sz="1800" dirty="0">
                <a:effectLst/>
                <a:latin typeface="Times New Roman" panose="02020603050405020304" pitchFamily="18" charset="0"/>
                <a:ea typeface="Times New Roman" panose="02020603050405020304" pitchFamily="18" charset="0"/>
              </a:rPr>
              <a:t> cung </a:t>
            </a:r>
            <a:r>
              <a:rPr lang="vi-VN" sz="1800" dirty="0" err="1">
                <a:effectLst/>
                <a:latin typeface="Times New Roman" panose="02020603050405020304" pitchFamily="18" charset="0"/>
                <a:ea typeface="Times New Roman" panose="02020603050405020304" pitchFamily="18" charset="0"/>
              </a:rPr>
              <a:t>cấp</a:t>
            </a:r>
            <a:r>
              <a:rPr lang="vi-VN" sz="1800" dirty="0">
                <a:effectLst/>
                <a:latin typeface="Times New Roman" panose="02020603050405020304" pitchFamily="18" charset="0"/>
                <a:ea typeface="Times New Roman" panose="02020603050405020304" pitchFamily="18" charset="0"/>
              </a:rPr>
              <a:t> cho </a:t>
            </a:r>
            <a:r>
              <a:rPr lang="vi-VN" sz="1800" dirty="0" err="1">
                <a:effectLst/>
                <a:latin typeface="Times New Roman" panose="02020603050405020304" pitchFamily="18" charset="0"/>
                <a:ea typeface="Times New Roman" panose="02020603050405020304" pitchFamily="18" charset="0"/>
              </a:rPr>
              <a:t>chúng</a:t>
            </a:r>
            <a:r>
              <a:rPr lang="vi-VN" sz="1800" dirty="0">
                <a:effectLst/>
                <a:latin typeface="Times New Roman" panose="02020603050405020304" pitchFamily="18" charset="0"/>
                <a:ea typeface="Times New Roman" panose="02020603050405020304" pitchFamily="18" charset="0"/>
              </a:rPr>
              <a:t> ta </a:t>
            </a:r>
            <a:r>
              <a:rPr lang="vi-VN" sz="1800" dirty="0" err="1">
                <a:effectLst/>
                <a:latin typeface="Times New Roman" panose="02020603050405020304" pitchFamily="18" charset="0"/>
                <a:ea typeface="Times New Roman" panose="02020603050405020304" pitchFamily="18" charset="0"/>
              </a:rPr>
              <a:t>một</a:t>
            </a:r>
            <a:r>
              <a:rPr lang="vi-VN" sz="1800" dirty="0">
                <a:effectLst/>
                <a:latin typeface="Times New Roman" panose="02020603050405020304" pitchFamily="18" charset="0"/>
                <a:ea typeface="Times New Roman" panose="02020603050405020304" pitchFamily="18" charset="0"/>
              </a:rPr>
              <a:t> môi </a:t>
            </a:r>
            <a:r>
              <a:rPr lang="vi-VN" sz="1800" dirty="0" err="1">
                <a:effectLst/>
                <a:latin typeface="Times New Roman" panose="02020603050405020304" pitchFamily="18" charset="0"/>
                <a:ea typeface="Times New Roman" panose="02020603050405020304" pitchFamily="18" charset="0"/>
              </a:rPr>
              <a:t>trường</a:t>
            </a:r>
            <a:r>
              <a:rPr lang="vi-VN" sz="1800" dirty="0">
                <a:effectLst/>
                <a:latin typeface="Times New Roman" panose="02020603050405020304" pitchFamily="18" charset="0"/>
                <a:ea typeface="Times New Roman" panose="02020603050405020304" pitchFamily="18" charset="0"/>
              </a:rPr>
              <a:t> song </a:t>
            </a:r>
            <a:r>
              <a:rPr lang="vi-VN" sz="1800" dirty="0" err="1">
                <a:effectLst/>
                <a:latin typeface="Times New Roman" panose="02020603050405020304" pitchFamily="18" charset="0"/>
                <a:ea typeface="Times New Roman" panose="02020603050405020304" pitchFamily="18" charset="0"/>
              </a:rPr>
              <a:t>song</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để</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thực</a:t>
            </a:r>
            <a:r>
              <a:rPr lang="vi-VN" sz="1800" dirty="0">
                <a:effectLst/>
                <a:latin typeface="Times New Roman" panose="02020603050405020304" pitchFamily="18" charset="0"/>
                <a:ea typeface="Times New Roman" panose="02020603050405020304" pitchFamily="18" charset="0"/>
              </a:rPr>
              <a:t> thi </a:t>
            </a:r>
            <a:r>
              <a:rPr lang="vi-VN" sz="1800" dirty="0" err="1">
                <a:effectLst/>
                <a:latin typeface="Times New Roman" panose="02020603050405020304" pitchFamily="18" charset="0"/>
                <a:ea typeface="Times New Roman" panose="02020603050405020304" pitchFamily="18" charset="0"/>
              </a:rPr>
              <a:t>các</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tác</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vụ</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Map-Reduce</a:t>
            </a:r>
            <a:r>
              <a:rPr lang="vi-VN"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endParaRPr>
          </a:p>
          <a:p>
            <a:pPr>
              <a:lnSpc>
                <a:spcPct val="107000"/>
              </a:lnSpc>
              <a:spcBef>
                <a:spcPts val="1200"/>
              </a:spcBef>
            </a:pPr>
            <a:r>
              <a:rPr lang="vi-VN"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vi-V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vi-V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vi-V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vi-V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vi-V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Hadoop</a:t>
            </a:r>
            <a:endPar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Apache Hadoop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nguồn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gốc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chỉ</a:t>
            </a:r>
            <a:r>
              <a:rPr lang="en-US" sz="1800" dirty="0">
                <a:effectLst/>
                <a:latin typeface="Times New Roman" panose="02020603050405020304" pitchFamily="18" charset="0"/>
                <a:ea typeface="Times New Roman" panose="02020603050405020304" pitchFamily="18" charset="0"/>
              </a:rPr>
              <a:t> bao </a:t>
            </a:r>
            <a:r>
              <a:rPr lang="en-US" sz="1800" dirty="0" err="1">
                <a:effectLst/>
                <a:latin typeface="Times New Roman" panose="02020603050405020304" pitchFamily="18" charset="0"/>
                <a:ea typeface="Times New Roman" panose="02020603050405020304" pitchFamily="18" charset="0"/>
              </a:rPr>
              <a:t>gồm</a:t>
            </a:r>
            <a:r>
              <a:rPr lang="en-US" sz="1800" dirty="0">
                <a:effectLst/>
                <a:latin typeface="Times New Roman" panose="02020603050405020304" pitchFamily="18" charset="0"/>
                <a:ea typeface="Times New Roman" panose="02020603050405020304" pitchFamily="18" charset="0"/>
              </a:rPr>
              <a:t> 2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Hadoop Distributed File System (HDFS)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MapReduce,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khuôn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khổ</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lưu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HDFS. </a:t>
            </a:r>
            <a:endParaRPr lang="en-US" sz="1800" dirty="0">
              <a:effectLst/>
              <a:latin typeface="Times New Roman" panose="02020603050405020304" pitchFamily="18" charset="0"/>
              <a:ea typeface="Calibri" panose="020F0502020204030204" pitchFamily="34" charset="0"/>
            </a:endParaRPr>
          </a:p>
          <a:p>
            <a:pPr>
              <a:lnSpc>
                <a:spcPct val="107000"/>
              </a:lnSpc>
              <a:spcBef>
                <a:spcPts val="1200"/>
              </a:spcBef>
            </a:pP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trúc</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Hadoop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gì</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cụm</a:t>
            </a:r>
            <a:r>
              <a:rPr lang="en-US" sz="1800" dirty="0">
                <a:effectLst/>
                <a:latin typeface="Times New Roman" panose="02020603050405020304" pitchFamily="18" charset="0"/>
                <a:ea typeface="Times New Roman" panose="02020603050405020304" pitchFamily="18" charset="0"/>
              </a:rPr>
              <a:t> Hadoop </a:t>
            </a:r>
            <a:r>
              <a:rPr lang="en-US" sz="1800" dirty="0" err="1">
                <a:effectLst/>
                <a:latin typeface="Times New Roman" panose="02020603050405020304" pitchFamily="18" charset="0"/>
                <a:ea typeface="Times New Roman" panose="02020603050405020304" pitchFamily="18" charset="0"/>
              </a:rPr>
              <a:t>nhỏ</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gồm</a:t>
            </a:r>
            <a:r>
              <a:rPr lang="en-US" sz="1800" dirty="0">
                <a:effectLst/>
                <a:latin typeface="Times New Roman" panose="02020603050405020304" pitchFamily="18" charset="0"/>
                <a:ea typeface="Times New Roman" panose="02020603050405020304" pitchFamily="18" charset="0"/>
              </a:rPr>
              <a:t> 1 master node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nhiều</a:t>
            </a:r>
            <a:r>
              <a:rPr lang="en-US" sz="1800" dirty="0">
                <a:effectLst/>
                <a:latin typeface="Times New Roman" panose="02020603050405020304" pitchFamily="18" charset="0"/>
                <a:ea typeface="Times New Roman" panose="02020603050405020304" pitchFamily="18" charset="0"/>
              </a:rPr>
              <a:t> worker/slave node.</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Mỗi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lớp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riêng</a:t>
            </a:r>
            <a:r>
              <a:rPr lang="en-US" sz="1800" dirty="0">
                <a:effectLst/>
                <a:latin typeface="Times New Roman" panose="02020603050405020304" pitchFamily="18" charset="0"/>
                <a:ea typeface="Times New Roman" panose="02020603050405020304" pitchFamily="18" charset="0"/>
              </a:rPr>
              <a:t>. Master node </a:t>
            </a:r>
            <a:r>
              <a:rPr lang="en-US" sz="1800" dirty="0" err="1">
                <a:effectLst/>
                <a:latin typeface="Times New Roman" panose="02020603050405020304" pitchFamily="18" charset="0"/>
                <a:ea typeface="Times New Roman" panose="02020603050405020304" pitchFamily="18" charset="0"/>
              </a:rPr>
              <a:t>gồm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JobTracker</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TaskTracker</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NameNode</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DataNode</a:t>
            </a:r>
            <a:r>
              <a:rPr lang="en-US" sz="1800" dirty="0">
                <a:effectLst/>
                <a:latin typeface="Times New Roman" panose="02020603050405020304" pitchFamily="18" charset="0"/>
                <a:ea typeface="Times New Roman" panose="02020603050405020304" pitchFamily="18" charset="0"/>
              </a:rPr>
              <a:t>. Slave node </a:t>
            </a:r>
            <a:r>
              <a:rPr lang="en-US" sz="1800" dirty="0" err="1">
                <a:effectLst/>
                <a:latin typeface="Times New Roman" panose="02020603050405020304" pitchFamily="18" charset="0"/>
                <a:ea typeface="Times New Roman" panose="02020603050405020304" pitchFamily="18" charset="0"/>
              </a:rPr>
              <a:t>gồm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DataNode</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TaskTracker</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Cũng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slave node </a:t>
            </a:r>
            <a:r>
              <a:rPr lang="en-US" sz="1800" dirty="0" err="1">
                <a:effectLst/>
                <a:latin typeface="Times New Roman" panose="02020603050405020304" pitchFamily="18" charset="0"/>
                <a:ea typeface="Times New Roman" panose="02020603050405020304" pitchFamily="18" charset="0"/>
              </a:rPr>
              <a:t>chỉ</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hoặc</a:t>
            </a:r>
            <a:r>
              <a:rPr lang="en-US" sz="1800" dirty="0">
                <a:effectLst/>
                <a:latin typeface="Times New Roman" panose="02020603050405020304" pitchFamily="18" charset="0"/>
                <a:ea typeface="Times New Roman" panose="02020603050405020304" pitchFamily="18" charset="0"/>
              </a:rPr>
              <a:t> node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toán</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endParaRPr>
          </a:p>
          <a:p>
            <a:pPr>
              <a:lnSpc>
                <a:spcPct val="107000"/>
              </a:lnSpc>
              <a:spcBef>
                <a:spcPts val="1200"/>
              </a:spcBef>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MapReduce</a:t>
            </a: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MapReduce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kỹ</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thuật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mô</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triển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khai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lớn</a:t>
            </a:r>
            <a:r>
              <a:rPr lang="en-US" sz="1800" dirty="0">
                <a:effectLst/>
                <a:latin typeface="Times New Roman" panose="02020603050405020304" pitchFamily="18" charset="0"/>
                <a:ea typeface="Times New Roman" panose="02020603050405020304" pitchFamily="18" charset="0"/>
              </a:rPr>
              <a:t>. Hadoop MapReduce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Hadoop </a:t>
            </a:r>
            <a:r>
              <a:rPr lang="en-US" sz="1800" dirty="0" err="1">
                <a:effectLst/>
                <a:latin typeface="Times New Roman" panose="02020603050405020304" pitchFamily="18" charset="0"/>
                <a:ea typeface="Times New Roman" panose="02020603050405020304" pitchFamily="18" charset="0"/>
              </a:rPr>
              <a:t>xây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dựa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ý </a:t>
            </a:r>
            <a:r>
              <a:rPr lang="en-US" sz="1800" dirty="0" err="1">
                <a:effectLst/>
                <a:latin typeface="Times New Roman" panose="02020603050405020304" pitchFamily="18" charset="0"/>
                <a:ea typeface="Times New Roman" panose="02020603050405020304" pitchFamily="18" charset="0"/>
              </a:rPr>
              <a:t>tưởng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MapReduce, khi </a:t>
            </a:r>
            <a:r>
              <a:rPr lang="en-US" sz="1800" dirty="0" err="1">
                <a:effectLst/>
                <a:latin typeface="Times New Roman" panose="02020603050405020304" pitchFamily="18" charset="0"/>
                <a:ea typeface="Times New Roman" panose="02020603050405020304" pitchFamily="18" charset="0"/>
              </a:rPr>
              <a:t>nói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về</a:t>
            </a:r>
            <a:r>
              <a:rPr lang="en-US" sz="1800" dirty="0">
                <a:effectLst/>
                <a:latin typeface="Times New Roman" panose="02020603050405020304" pitchFamily="18" charset="0"/>
                <a:ea typeface="Times New Roman" panose="02020603050405020304" pitchFamily="18" charset="0"/>
              </a:rPr>
              <a:t> MapReduce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chúng</a:t>
            </a:r>
            <a:r>
              <a:rPr lang="en-US" sz="1800" dirty="0">
                <a:effectLst/>
                <a:latin typeface="Times New Roman" panose="02020603050405020304" pitchFamily="18" charset="0"/>
                <a:ea typeface="Times New Roman" panose="02020603050405020304" pitchFamily="18" charset="0"/>
              </a:rPr>
              <a:t> ta </a:t>
            </a:r>
            <a:r>
              <a:rPr lang="en-US" sz="1800" dirty="0" err="1">
                <a:effectLst/>
                <a:latin typeface="Times New Roman" panose="02020603050405020304" pitchFamily="18" charset="0"/>
                <a:ea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nghĩ</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ngay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tới</a:t>
            </a:r>
            <a:r>
              <a:rPr lang="en-US" sz="1800" dirty="0">
                <a:effectLst/>
                <a:latin typeface="Times New Roman" panose="02020603050405020304" pitchFamily="18" charset="0"/>
                <a:ea typeface="Times New Roman" panose="02020603050405020304" pitchFamily="18" charset="0"/>
              </a:rPr>
              <a:t> Hadoop MapReduce</a:t>
            </a:r>
            <a:endParaRPr lang="en-US" sz="1800" dirty="0">
              <a:effectLst/>
              <a:latin typeface="Times New Roman" panose="02020603050405020304" pitchFamily="18" charset="0"/>
              <a:ea typeface="Calibri" panose="020F0502020204030204" pitchFamily="34" charset="0"/>
            </a:endParaRPr>
          </a:p>
          <a:p>
            <a:pPr>
              <a:lnSpc>
                <a:spcPct val="107000"/>
              </a:lnSpc>
              <a:spcBef>
                <a:spcPts val="1200"/>
              </a:spcBef>
            </a:pP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Hadoop MapReduce</a:t>
            </a: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Khi </a:t>
            </a:r>
            <a:r>
              <a:rPr lang="en-US" sz="1800" dirty="0" err="1">
                <a:effectLst/>
                <a:latin typeface="Times New Roman" panose="02020603050405020304" pitchFamily="18" charset="0"/>
                <a:ea typeface="Times New Roman" panose="02020603050405020304" pitchFamily="18" charset="0"/>
              </a:rPr>
              <a:t>lập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MapReduce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chỉ</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phải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ý </a:t>
            </a:r>
            <a:r>
              <a:rPr lang="en-US" sz="1800" dirty="0" err="1">
                <a:effectLst/>
                <a:latin typeface="Times New Roman" panose="02020603050405020304" pitchFamily="18" charset="0"/>
                <a:ea typeface="Times New Roman" panose="02020603050405020304" pitchFamily="18" charset="0"/>
              </a:rPr>
              <a:t>tới</a:t>
            </a:r>
            <a:r>
              <a:rPr lang="en-US" sz="1800" dirty="0">
                <a:effectLst/>
                <a:latin typeface="Times New Roman" panose="02020603050405020304" pitchFamily="18" charset="0"/>
                <a:ea typeface="Times New Roman" panose="02020603050405020304" pitchFamily="18" charset="0"/>
              </a:rPr>
              <a:t> 3 </a:t>
            </a:r>
            <a:r>
              <a:rPr lang="en-US" sz="1800" dirty="0" err="1">
                <a:effectLst/>
                <a:latin typeface="Times New Roman" panose="02020603050405020304" pitchFamily="18" charset="0"/>
                <a:ea typeface="Times New Roman" panose="02020603050405020304" pitchFamily="18" charset="0"/>
              </a:rPr>
              <a:t>lớp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sau</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1. Mapper</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2. Shuffle and sorting</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3. Reducer</a:t>
            </a:r>
            <a:endParaRPr lang="en-US" sz="1800" dirty="0">
              <a:effectLst/>
              <a:latin typeface="Times New Roman" panose="02020603050405020304" pitchFamily="18" charset="0"/>
              <a:ea typeface="Calibri" panose="020F0502020204030204" pitchFamily="34" charset="0"/>
            </a:endParaRPr>
          </a:p>
          <a:p>
            <a:pPr>
              <a:lnSpc>
                <a:spcPct val="107000"/>
              </a:lnSpc>
              <a:spcBef>
                <a:spcPts val="1200"/>
              </a:spcBef>
            </a:pP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thi</a:t>
            </a:r>
            <a:endPar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Máy</a:t>
            </a:r>
            <a:r>
              <a:rPr lang="en-US" sz="1800" dirty="0">
                <a:effectLst/>
                <a:latin typeface="Times New Roman" panose="02020603050405020304" pitchFamily="18" charset="0"/>
                <a:ea typeface="Times New Roman" panose="02020603050405020304" pitchFamily="18" charset="0"/>
              </a:rPr>
              <a:t> master </a:t>
            </a: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phối</a:t>
            </a:r>
            <a:r>
              <a:rPr lang="en-US" sz="1800" dirty="0">
                <a:effectLst/>
                <a:latin typeface="Times New Roman" panose="02020603050405020304" pitchFamily="18" charset="0"/>
                <a:ea typeface="Times New Roman" panose="02020603050405020304" pitchFamily="18" charset="0"/>
              </a:rPr>
              <a:t> M Map task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máy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theo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dõi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chúng</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Map task </a:t>
            </a:r>
            <a:r>
              <a:rPr lang="en-US" sz="1800" dirty="0" err="1">
                <a:effectLst/>
                <a:latin typeface="Times New Roman" panose="02020603050405020304" pitchFamily="18" charset="0"/>
                <a:ea typeface="Times New Roman" panose="02020603050405020304" pitchFamily="18" charset="0"/>
              </a:rPr>
              <a:t>đọc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lưu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tại</a:t>
            </a:r>
            <a:r>
              <a:rPr lang="en-US" sz="1800" dirty="0">
                <a:effectLst/>
                <a:latin typeface="Times New Roman" panose="02020603050405020304" pitchFamily="18" charset="0"/>
                <a:ea typeface="Times New Roman" panose="02020603050405020304" pitchFamily="18" charset="0"/>
              </a:rPr>
              <a:t> local buffer</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Shuffle </a:t>
            </a:r>
            <a:r>
              <a:rPr lang="en-US" sz="1800" dirty="0" err="1">
                <a:effectLst/>
                <a:latin typeface="Times New Roman" panose="02020603050405020304" pitchFamily="18" charset="0"/>
                <a:ea typeface="Times New Roman" panose="02020603050405020304" pitchFamily="18" charset="0"/>
              </a:rPr>
              <a:t>chỉ</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reducers </a:t>
            </a:r>
            <a:r>
              <a:rPr lang="en-US" sz="1800" dirty="0" err="1">
                <a:effectLst/>
                <a:latin typeface="Times New Roman" panose="02020603050405020304" pitchFamily="18" charset="0"/>
                <a:ea typeface="Times New Roman" panose="02020603050405020304" pitchFamily="18" charset="0"/>
              </a:rPr>
              <a:t>tới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vùng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nhớ</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đệm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chúng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đọc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bởi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reducers</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 Reducer </a:t>
            </a:r>
            <a:r>
              <a:rPr lang="en-US" sz="1800" dirty="0" err="1">
                <a:effectLst/>
                <a:latin typeface="Times New Roman" panose="02020603050405020304" pitchFamily="18" charset="0"/>
                <a:ea typeface="Times New Roman" panose="02020603050405020304" pitchFamily="18" charset="0"/>
              </a:rPr>
              <a:t>xuất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lưu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HDFS</a:t>
            </a:r>
            <a:endParaRPr lang="en-US" sz="1800" dirty="0">
              <a:effectLst/>
              <a:latin typeface="Times New Roman" panose="02020603050405020304" pitchFamily="18" charset="0"/>
              <a:ea typeface="Calibri" panose="020F0502020204030204" pitchFamily="34" charset="0"/>
            </a:endParaRPr>
          </a:p>
          <a:p>
            <a:pPr>
              <a:lnSpc>
                <a:spcPct val="107000"/>
              </a:lnSpc>
              <a:spcBef>
                <a:spcPts val="1200"/>
              </a:spcBef>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Mapper</a:t>
            </a: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Đây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hai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bước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splitting and mapping.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chia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nhau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gọi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chunks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bước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tách</a:t>
            </a:r>
            <a:r>
              <a:rPr lang="en-US" sz="1800" dirty="0">
                <a:effectLst/>
                <a:latin typeface="Times New Roman" panose="02020603050405020304" pitchFamily="18" charset="0"/>
                <a:ea typeface="Times New Roman" panose="02020603050405020304" pitchFamily="18" charset="0"/>
              </a:rPr>
              <a:t> (splitting). Hadoop bao </a:t>
            </a:r>
            <a:r>
              <a:rPr lang="en-US" sz="1800" dirty="0" err="1">
                <a:effectLst/>
                <a:latin typeface="Times New Roman" panose="02020603050405020304" pitchFamily="18" charset="0"/>
                <a:ea typeface="Times New Roman" panose="02020603050405020304" pitchFamily="18" charset="0"/>
              </a:rPr>
              <a:t>gồm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RecordReader</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TextInputFormat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chuyển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đổi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cặp</a:t>
            </a:r>
            <a:r>
              <a:rPr lang="en-US" sz="1800" dirty="0">
                <a:effectLst/>
                <a:latin typeface="Times New Roman" panose="02020603050405020304" pitchFamily="18" charset="0"/>
                <a:ea typeface="Times New Roman" panose="02020603050405020304" pitchFamily="18" charset="0"/>
              </a:rPr>
              <a:t> key-value.</a:t>
            </a:r>
            <a:endParaRPr lang="en-US" sz="1800" dirty="0">
              <a:effectLst/>
              <a:latin typeface="Times New Roman" panose="02020603050405020304" pitchFamily="18" charset="0"/>
              <a:ea typeface="Calibri" panose="020F0502020204030204" pitchFamily="34" charset="0"/>
            </a:endParaRPr>
          </a:p>
          <a:p>
            <a:pPr>
              <a:lnSpc>
                <a:spcPct val="107000"/>
              </a:lnSpc>
              <a:spcBef>
                <a:spcPts val="1200"/>
              </a:spcBef>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Shuffle</a:t>
            </a: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Đây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thứ</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hai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diễn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sau</a:t>
            </a:r>
            <a:r>
              <a:rPr lang="en-US" sz="1800" dirty="0">
                <a:effectLst/>
                <a:latin typeface="Times New Roman" panose="02020603050405020304" pitchFamily="18" charset="0"/>
                <a:ea typeface="Times New Roman" panose="02020603050405020304" pitchFamily="18" charset="0"/>
              </a:rPr>
              <a:t> khi </a:t>
            </a:r>
            <a:r>
              <a:rPr lang="en-US" sz="1800" dirty="0" err="1">
                <a:effectLst/>
                <a:latin typeface="Times New Roman" panose="02020603050405020304" pitchFamily="18" charset="0"/>
                <a:ea typeface="Times New Roman" panose="02020603050405020304" pitchFamily="18" charset="0"/>
              </a:rPr>
              <a:t>hoàn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Mapper. </a:t>
            </a:r>
            <a:r>
              <a:rPr lang="en-US" sz="1800" dirty="0" err="1">
                <a:effectLst/>
                <a:latin typeface="Times New Roman" panose="02020603050405020304" pitchFamily="18" charset="0"/>
                <a:ea typeface="Times New Roman" panose="02020603050405020304" pitchFamily="18" charset="0"/>
              </a:rPr>
              <a:t>Nó</a:t>
            </a:r>
            <a:r>
              <a:rPr lang="en-US" sz="1800" dirty="0">
                <a:effectLst/>
                <a:latin typeface="Times New Roman" panose="02020603050405020304" pitchFamily="18" charset="0"/>
                <a:ea typeface="Times New Roman" panose="02020603050405020304" pitchFamily="18" charset="0"/>
              </a:rPr>
              <a:t> bao </a:t>
            </a:r>
            <a:r>
              <a:rPr lang="en-US" sz="1800" dirty="0" err="1">
                <a:effectLst/>
                <a:latin typeface="Times New Roman" panose="02020603050405020304" pitchFamily="18" charset="0"/>
                <a:ea typeface="Times New Roman" panose="02020603050405020304" pitchFamily="18" charset="0"/>
              </a:rPr>
              <a:t>gồm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hai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bước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sắp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xếp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hợp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nhất</a:t>
            </a:r>
            <a:r>
              <a:rPr lang="en-US" sz="1800" dirty="0">
                <a:effectLst/>
                <a:latin typeface="Times New Roman" panose="02020603050405020304" pitchFamily="18" charset="0"/>
                <a:ea typeface="Times New Roman" panose="02020603050405020304" pitchFamily="18" charset="0"/>
              </a:rPr>
              <a:t> (sorting and merging).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cặp</a:t>
            </a:r>
            <a:r>
              <a:rPr lang="en-US" sz="1800" dirty="0">
                <a:effectLst/>
                <a:latin typeface="Times New Roman" panose="02020603050405020304" pitchFamily="18" charset="0"/>
                <a:ea typeface="Times New Roman" panose="02020603050405020304" pitchFamily="18" charset="0"/>
              </a:rPr>
              <a:t> key-value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sắp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xếp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key.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hợp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cặp</a:t>
            </a:r>
            <a:r>
              <a:rPr lang="en-US" sz="1800" dirty="0">
                <a:effectLst/>
                <a:latin typeface="Times New Roman" panose="02020603050405020304" pitchFamily="18" charset="0"/>
                <a:ea typeface="Times New Roman" panose="02020603050405020304" pitchFamily="18" charset="0"/>
              </a:rPr>
              <a:t> key-value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hợp</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pPr>
              <a:lnSpc>
                <a:spcPct val="107000"/>
              </a:lnSpc>
              <a:spcBef>
                <a:spcPts val="1200"/>
              </a:spcBef>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Reduce</a:t>
            </a: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Reduce,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Shuffle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Reducer </a:t>
            </a:r>
            <a:r>
              <a:rPr lang="en-US" sz="1800" dirty="0" err="1">
                <a:effectLst/>
                <a:latin typeface="Times New Roman" panose="02020603050405020304" pitchFamily="18" charset="0"/>
                <a:ea typeface="Times New Roman" panose="02020603050405020304" pitchFamily="18" charset="0"/>
              </a:rPr>
              <a:t>xử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nữa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nhỏ</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tóm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tắt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toàn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bộ</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như</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tổng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tìm</a:t>
            </a:r>
            <a:r>
              <a:rPr lang="en-US" sz="1800" dirty="0">
                <a:effectLst/>
                <a:latin typeface="Times New Roman" panose="02020603050405020304" pitchFamily="18" charset="0"/>
                <a:ea typeface="Times New Roman" panose="02020603050405020304" pitchFamily="18" charset="0"/>
              </a:rPr>
              <a:t> max, min,… .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lưu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HDFS.</a:t>
            </a:r>
            <a:endParaRPr lang="en-US" sz="1800" dirty="0">
              <a:effectLst/>
              <a:latin typeface="Times New Roman" panose="02020603050405020304" pitchFamily="18" charset="0"/>
              <a:ea typeface="Calibri" panose="020F0502020204030204" pitchFamily="34" charset="0"/>
            </a:endParaRPr>
          </a:p>
          <a:p>
            <a:pPr>
              <a:lnSpc>
                <a:spcPct val="107000"/>
              </a:lnSpc>
              <a:spcBef>
                <a:spcPts val="1200"/>
              </a:spcBef>
            </a:pP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Ưu</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Hadoop MapReduce</a:t>
            </a:r>
          </a:p>
          <a:p>
            <a:r>
              <a:rPr lang="en-US" sz="1800" b="1" dirty="0" err="1">
                <a:effectLst/>
                <a:latin typeface="Times New Roman" panose="02020603050405020304" pitchFamily="18" charset="0"/>
                <a:ea typeface="Times New Roman" panose="02020603050405020304" pitchFamily="18" charset="0"/>
              </a:rPr>
              <a:t>Hỗ</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trợ</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xử</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lý</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và</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tính</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toán</a:t>
            </a:r>
            <a:r>
              <a:rPr lang="en-US" sz="1800" b="1" dirty="0">
                <a:effectLst/>
                <a:latin typeface="Times New Roman" panose="02020603050405020304" pitchFamily="18" charset="0"/>
                <a:ea typeface="Times New Roman" panose="02020603050405020304" pitchFamily="18" charset="0"/>
              </a:rPr>
              <a:t> song </a:t>
            </a:r>
            <a:r>
              <a:rPr lang="en-US" sz="1800" b="1" dirty="0" err="1">
                <a:effectLst/>
                <a:latin typeface="Times New Roman" panose="02020603050405020304" pitchFamily="18" charset="0"/>
                <a:ea typeface="Times New Roman" panose="02020603050405020304" pitchFamily="18" charset="0"/>
              </a:rPr>
              <a:t>song</a:t>
            </a:r>
            <a:r>
              <a:rPr lang="en-US" sz="1800" b="1" dirty="0">
                <a:effectLst/>
                <a:latin typeface="Times New Roman" panose="02020603050405020304" pitchFamily="18" charset="0"/>
                <a:ea typeface="Times New Roman" panose="02020603050405020304" pitchFamily="18" charset="0"/>
              </a:rPr>
              <a:t> (Parallel Processing)</a:t>
            </a: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MapReduce, </a:t>
            </a:r>
            <a:r>
              <a:rPr lang="en-US" sz="1800" dirty="0" err="1">
                <a:effectLst/>
                <a:latin typeface="Times New Roman" panose="02020603050405020304" pitchFamily="18" charset="0"/>
                <a:ea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chia </a:t>
            </a:r>
            <a:r>
              <a:rPr lang="en-US" sz="1800" dirty="0" err="1">
                <a:effectLst/>
                <a:latin typeface="Times New Roman" panose="02020603050405020304" pitchFamily="18" charset="0"/>
                <a:ea typeface="Times New Roman" panose="02020603050405020304" pitchFamily="18" charset="0"/>
              </a:rPr>
              <a:t>giữa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nhiều</a:t>
            </a:r>
            <a:r>
              <a:rPr lang="en-US" sz="1800" dirty="0">
                <a:effectLst/>
                <a:latin typeface="Times New Roman" panose="02020603050405020304" pitchFamily="18" charset="0"/>
                <a:ea typeface="Times New Roman" panose="02020603050405020304" pitchFamily="18" charset="0"/>
              </a:rPr>
              <a:t> node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mỗi</a:t>
            </a:r>
            <a:r>
              <a:rPr lang="en-US" sz="1800" dirty="0">
                <a:effectLst/>
                <a:latin typeface="Times New Roman" panose="02020603050405020304" pitchFamily="18" charset="0"/>
                <a:ea typeface="Times New Roman" panose="02020603050405020304" pitchFamily="18" charset="0"/>
              </a:rPr>
              <a:t> node </a:t>
            </a:r>
            <a:r>
              <a:rPr lang="en-US" sz="1800" dirty="0" err="1">
                <a:effectLst/>
                <a:latin typeface="Times New Roman" panose="02020603050405020304" pitchFamily="18" charset="0"/>
                <a:ea typeface="Times New Roman" panose="02020603050405020304" pitchFamily="18" charset="0"/>
              </a:rPr>
              <a:t>hoạt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động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đồng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Mô</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rPr>
              <a:t> MapReduce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phép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chia </a:t>
            </a:r>
            <a:r>
              <a:rPr lang="en-US" sz="1800" dirty="0" err="1">
                <a:effectLst/>
                <a:latin typeface="Times New Roman" panose="02020603050405020304" pitchFamily="18" charset="0"/>
                <a:ea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nhỏ</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hoàn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toàn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riêng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biệt</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r>
              <a:rPr lang="en-US" sz="1800" b="1" dirty="0">
                <a:effectLst/>
                <a:latin typeface="Times New Roman" panose="02020603050405020304" pitchFamily="18" charset="0"/>
                <a:ea typeface="Times New Roman" panose="02020603050405020304" pitchFamily="18" charset="0"/>
              </a:rPr>
              <a:t>Data Locality</a:t>
            </a: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Mặc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dù</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máy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hợp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nhau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cụm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tuy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nhiên</a:t>
            </a:r>
            <a:r>
              <a:rPr lang="en-US" sz="1800" dirty="0">
                <a:effectLst/>
                <a:latin typeface="Times New Roman" panose="02020603050405020304" pitchFamily="18" charset="0"/>
                <a:ea typeface="Times New Roman" panose="02020603050405020304" pitchFamily="18" charset="0"/>
              </a:rPr>
              <a:t> khi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lớn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thì</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di </a:t>
            </a:r>
            <a:r>
              <a:rPr lang="en-US" sz="1800" dirty="0" err="1">
                <a:effectLst/>
                <a:latin typeface="Times New Roman" panose="02020603050405020304" pitchFamily="18" charset="0"/>
                <a:ea typeface="Times New Roman" panose="02020603050405020304" pitchFamily="18" charset="0"/>
              </a:rPr>
              <a:t>chuyển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giữa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máy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gây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vấn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đề</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như</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tắc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nghẽn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đường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truyền</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Hadoop </a:t>
            </a:r>
            <a:r>
              <a:rPr lang="en-US" sz="1800" dirty="0" err="1">
                <a:effectLst/>
                <a:latin typeface="Times New Roman" panose="02020603050405020304" pitchFamily="18" charset="0"/>
                <a:ea typeface="Times New Roman" panose="02020603050405020304" pitchFamily="18" charset="0"/>
              </a:rPr>
              <a:t>khắc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phục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vấn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đề</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ở </a:t>
            </a:r>
            <a:r>
              <a:rPr lang="en-US" sz="1800" dirty="0" err="1">
                <a:effectLst/>
                <a:latin typeface="Times New Roman" panose="02020603050405020304" pitchFamily="18" charset="0"/>
                <a:ea typeface="Times New Roman" panose="02020603050405020304" pitchFamily="18" charset="0"/>
              </a:rPr>
              <a:t>nhiều</a:t>
            </a:r>
            <a:r>
              <a:rPr lang="en-US" sz="1800" dirty="0">
                <a:effectLst/>
                <a:latin typeface="Times New Roman" panose="02020603050405020304" pitchFamily="18" charset="0"/>
                <a:ea typeface="Times New Roman" panose="02020603050405020304" pitchFamily="18" charset="0"/>
              </a:rPr>
              <a:t> node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mỗi</a:t>
            </a:r>
            <a:r>
              <a:rPr lang="en-US" sz="1800" dirty="0">
                <a:effectLst/>
                <a:latin typeface="Times New Roman" panose="02020603050405020304" pitchFamily="18" charset="0"/>
                <a:ea typeface="Times New Roman" panose="02020603050405020304" pitchFamily="18" charset="0"/>
              </a:rPr>
              <a:t> node </a:t>
            </a:r>
            <a:r>
              <a:rPr lang="en-US" sz="1800" dirty="0" err="1">
                <a:effectLst/>
                <a:latin typeface="Times New Roman" panose="02020603050405020304" pitchFamily="18" charset="0"/>
                <a:ea typeface="Times New Roman" panose="02020603050405020304" pitchFamily="18" charset="0"/>
              </a:rPr>
              <a:t>xử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nằm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nó</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r>
              <a:rPr lang="en-US" sz="1800" b="1" dirty="0" err="1">
                <a:effectLst/>
                <a:latin typeface="Times New Roman" panose="02020603050405020304" pitchFamily="18" charset="0"/>
                <a:ea typeface="Times New Roman" panose="02020603050405020304" pitchFamily="18" charset="0"/>
              </a:rPr>
              <a:t>Khả</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năng</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mở</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rộng</a:t>
            </a:r>
            <a:r>
              <a:rPr lang="en-US" sz="1800" b="1" dirty="0">
                <a:effectLst/>
                <a:latin typeface="Times New Roman" panose="02020603050405020304" pitchFamily="18" charset="0"/>
                <a:ea typeface="Times New Roman" panose="02020603050405020304" pitchFamily="18" charset="0"/>
              </a:rPr>
              <a:t> (Scalability)</a:t>
            </a: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Hadoop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mở</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rộng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cao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nghìn</a:t>
            </a:r>
            <a:r>
              <a:rPr lang="en-US" sz="1800" dirty="0">
                <a:effectLst/>
                <a:latin typeface="Times New Roman" panose="02020603050405020304" pitchFamily="18" charset="0"/>
                <a:ea typeface="Times New Roman" panose="02020603050405020304" pitchFamily="18" charset="0"/>
              </a:rPr>
              <a:t> node </a:t>
            </a:r>
            <a:r>
              <a:rPr lang="en-US" sz="1800" dirty="0" err="1">
                <a:effectLst/>
                <a:latin typeface="Times New Roman" panose="02020603050405020304" pitchFamily="18" charset="0"/>
                <a:ea typeface="Times New Roman" panose="02020603050405020304" pitchFamily="18" charset="0"/>
              </a:rPr>
              <a:t>mà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ảnh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hưởng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như</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phát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sinh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lỗi</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Ví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scan 1000TB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1 node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tốc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rPr>
              <a:t> 100MB/s </a:t>
            </a:r>
            <a:r>
              <a:rPr lang="en-US" sz="1800" dirty="0" err="1">
                <a:effectLst/>
                <a:latin typeface="Times New Roman" panose="02020603050405020304" pitchFamily="18" charset="0"/>
                <a:ea typeface="Times New Roman" panose="02020603050405020304" pitchFamily="18" charset="0"/>
              </a:rPr>
              <a:t>thì</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mất</a:t>
            </a:r>
            <a:r>
              <a:rPr lang="en-US" sz="1800" dirty="0">
                <a:effectLst/>
                <a:latin typeface="Times New Roman" panose="02020603050405020304" pitchFamily="18" charset="0"/>
                <a:ea typeface="Times New Roman" panose="02020603050405020304" pitchFamily="18" charset="0"/>
              </a:rPr>
              <a:t> 24 </a:t>
            </a:r>
            <a:r>
              <a:rPr lang="en-US" sz="1800" dirty="0" err="1">
                <a:effectLst/>
                <a:latin typeface="Times New Roman" panose="02020603050405020304" pitchFamily="18" charset="0"/>
                <a:ea typeface="Times New Roman" panose="02020603050405020304" pitchFamily="18" charset="0"/>
              </a:rPr>
              <a:t>ngày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khi </a:t>
            </a:r>
            <a:r>
              <a:rPr lang="en-US" sz="1800" dirty="0" err="1">
                <a:effectLst/>
                <a:latin typeface="Times New Roman" panose="02020603050405020304" pitchFamily="18" charset="0"/>
                <a:ea typeface="Times New Roman" panose="02020603050405020304" pitchFamily="18" charset="0"/>
              </a:rPr>
              <a:t>mở</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rộng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cụm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lên</a:t>
            </a:r>
            <a:r>
              <a:rPr lang="en-US" sz="1800" dirty="0">
                <a:effectLst/>
                <a:latin typeface="Times New Roman" panose="02020603050405020304" pitchFamily="18" charset="0"/>
                <a:ea typeface="Times New Roman" panose="02020603050405020304" pitchFamily="18" charset="0"/>
              </a:rPr>
              <a:t> 1000 node </a:t>
            </a:r>
            <a:r>
              <a:rPr lang="en-US" sz="1800" dirty="0" err="1">
                <a:effectLst/>
                <a:latin typeface="Times New Roman" panose="02020603050405020304" pitchFamily="18" charset="0"/>
                <a:ea typeface="Times New Roman" panose="02020603050405020304" pitchFamily="18" charset="0"/>
              </a:rPr>
              <a:t>chúng</a:t>
            </a:r>
            <a:r>
              <a:rPr lang="en-US" sz="1800" dirty="0">
                <a:effectLst/>
                <a:latin typeface="Times New Roman" panose="02020603050405020304" pitchFamily="18" charset="0"/>
                <a:ea typeface="Times New Roman" panose="02020603050405020304" pitchFamily="18" charset="0"/>
              </a:rPr>
              <a:t> ta </a:t>
            </a:r>
            <a:r>
              <a:rPr lang="en-US" sz="1800" dirty="0" err="1">
                <a:effectLst/>
                <a:latin typeface="Times New Roman" panose="02020603050405020304" pitchFamily="18" charset="0"/>
                <a:ea typeface="Times New Roman" panose="02020603050405020304" pitchFamily="18" charset="0"/>
              </a:rPr>
              <a:t>cũng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đương</a:t>
            </a:r>
            <a:r>
              <a:rPr lang="en-US" sz="1800" dirty="0">
                <a:effectLst/>
                <a:latin typeface="Times New Roman" panose="02020603050405020304" pitchFamily="18" charset="0"/>
                <a:ea typeface="Times New Roman" panose="02020603050405020304" pitchFamily="18" charset="0"/>
              </a:rPr>
              <a:t> 35 </a:t>
            </a:r>
            <a:r>
              <a:rPr lang="en-US" sz="1800" dirty="0" err="1">
                <a:effectLst/>
                <a:latin typeface="Times New Roman" panose="02020603050405020304" pitchFamily="18" charset="0"/>
                <a:ea typeface="Times New Roman" panose="02020603050405020304" pitchFamily="18" charset="0"/>
              </a:rPr>
              <a:t>phút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scan </a:t>
            </a:r>
            <a:r>
              <a:rPr lang="en-US" sz="1800" dirty="0" err="1">
                <a:effectLst/>
                <a:latin typeface="Times New Roman" panose="02020603050405020304" pitchFamily="18" charset="0"/>
                <a:ea typeface="Times New Roman" panose="02020603050405020304" pitchFamily="18" charset="0"/>
              </a:rPr>
              <a:t>xong</a:t>
            </a:r>
            <a:r>
              <a:rPr lang="en-US" sz="1800" dirty="0">
                <a:effectLst/>
                <a:latin typeface="Times New Roman" panose="02020603050405020304" pitchFamily="18" charset="0"/>
                <a:ea typeface="Times New Roman" panose="02020603050405020304" pitchFamily="18" charset="0"/>
              </a:rPr>
              <a:t> 1000TB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hoàn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toàn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sút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phát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sinh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lỗi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mở</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rộng</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sẵn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chịu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lỗi</a:t>
            </a:r>
            <a:r>
              <a:rPr lang="en-US" sz="1800" dirty="0">
                <a:effectLst/>
                <a:latin typeface="Times New Roman" panose="02020603050405020304" pitchFamily="18" charset="0"/>
                <a:ea typeface="Times New Roman" panose="02020603050405020304" pitchFamily="18" charset="0"/>
              </a:rPr>
              <a:t> (Availability &amp; Fault Tolerance)</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Hadoop </a:t>
            </a:r>
            <a:r>
              <a:rPr lang="en-US" sz="1800" dirty="0" err="1">
                <a:effectLst/>
                <a:latin typeface="Times New Roman" panose="02020603050405020304" pitchFamily="18" charset="0"/>
                <a:ea typeface="Times New Roman" panose="02020603050405020304" pitchFamily="18" charset="0"/>
              </a:rPr>
              <a:t>lưu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sao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node </a:t>
            </a:r>
            <a:r>
              <a:rPr lang="en-US" sz="1800" dirty="0" err="1">
                <a:effectLst/>
                <a:latin typeface="Times New Roman" panose="02020603050405020304" pitchFamily="18" charset="0"/>
                <a:ea typeface="Times New Roman" panose="02020603050405020304" pitchFamily="18" charset="0"/>
              </a:rPr>
              <a:t>khác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nhau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vì</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thế</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trường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hợp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lỗi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sao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luôn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sẵn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cứ</a:t>
            </a:r>
            <a:r>
              <a:rPr lang="en-US" sz="1800" dirty="0">
                <a:effectLst/>
                <a:latin typeface="Times New Roman" panose="02020603050405020304" pitchFamily="18" charset="0"/>
                <a:ea typeface="Times New Roman" panose="02020603050405020304" pitchFamily="18" charset="0"/>
              </a:rPr>
              <a:t> khi </a:t>
            </a:r>
            <a:r>
              <a:rPr lang="en-US" sz="1800" dirty="0" err="1">
                <a:effectLst/>
                <a:latin typeface="Times New Roman" panose="02020603050405020304" pitchFamily="18" charset="0"/>
                <a:ea typeface="Times New Roman" panose="02020603050405020304" pitchFamily="18" charset="0"/>
              </a:rPr>
              <a:t>nào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yêu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sẵn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Nhờ</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sẵn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mà</a:t>
            </a:r>
            <a:r>
              <a:rPr lang="en-US" sz="1800" dirty="0">
                <a:effectLst/>
                <a:latin typeface="Times New Roman" panose="02020603050405020304" pitchFamily="18" charset="0"/>
                <a:ea typeface="Times New Roman" panose="02020603050405020304" pitchFamily="18" charset="0"/>
              </a:rPr>
              <a:t> Hadoop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chịu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lỗi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cao</a:t>
            </a:r>
            <a:r>
              <a:rPr lang="en-US" sz="1800" dirty="0">
                <a:effectLst/>
                <a:latin typeface="Times New Roman" panose="02020603050405020304" pitchFamily="18" charset="0"/>
                <a:ea typeface="Times New Roman" panose="02020603050405020304" pitchFamily="18" charset="0"/>
              </a:rPr>
              <a:t>, khi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Task </a:t>
            </a:r>
            <a:r>
              <a:rPr lang="en-US" sz="1800" dirty="0" err="1">
                <a:effectLst/>
                <a:latin typeface="Times New Roman" panose="02020603050405020304" pitchFamily="18" charset="0"/>
                <a:ea typeface="Times New Roman" panose="02020603050405020304" pitchFamily="18" charset="0"/>
              </a:rPr>
              <a:t>bị</a:t>
            </a:r>
            <a:r>
              <a:rPr lang="en-US" sz="1800" dirty="0">
                <a:effectLst/>
                <a:latin typeface="Times New Roman" panose="02020603050405020304" pitchFamily="18" charset="0"/>
                <a:ea typeface="Times New Roman" panose="02020603050405020304" pitchFamily="18" charset="0"/>
              </a:rPr>
              <a:t> kill hay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node </a:t>
            </a:r>
            <a:r>
              <a:rPr lang="en-US" sz="1800" dirty="0" err="1">
                <a:effectLst/>
                <a:latin typeface="Times New Roman" panose="02020603050405020304" pitchFamily="18" charset="0"/>
                <a:ea typeface="Times New Roman" panose="02020603050405020304" pitchFamily="18" charset="0"/>
              </a:rPr>
              <a:t>bị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dẫn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tới</a:t>
            </a:r>
            <a:r>
              <a:rPr lang="en-US" sz="1800" dirty="0">
                <a:effectLst/>
                <a:latin typeface="Times New Roman" panose="02020603050405020304" pitchFamily="18" charset="0"/>
                <a:ea typeface="Times New Roman" panose="02020603050405020304" pitchFamily="18" charset="0"/>
              </a:rPr>
              <a:t> Task </a:t>
            </a:r>
            <a:r>
              <a:rPr lang="en-US" sz="1800" dirty="0" err="1">
                <a:effectLst/>
                <a:latin typeface="Times New Roman" panose="02020603050405020304" pitchFamily="18" charset="0"/>
                <a:ea typeface="Times New Roman" panose="02020603050405020304" pitchFamily="18" charset="0"/>
              </a:rPr>
              <a:t>đó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hoàn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thì</a:t>
            </a:r>
            <a:r>
              <a:rPr lang="en-US" sz="1800" dirty="0">
                <a:effectLst/>
                <a:latin typeface="Times New Roman" panose="02020603050405020304" pitchFamily="18" charset="0"/>
                <a:ea typeface="Times New Roman" panose="02020603050405020304" pitchFamily="18" charset="0"/>
              </a:rPr>
              <a:t> Hadoop </a:t>
            </a:r>
            <a:r>
              <a:rPr lang="en-US" sz="1800" dirty="0" err="1">
                <a:effectLst/>
                <a:latin typeface="Times New Roman" panose="02020603050405020304" pitchFamily="18" charset="0"/>
                <a:ea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nhanh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chóng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phát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chỉ</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node </a:t>
            </a:r>
            <a:r>
              <a:rPr lang="en-US" sz="1800" dirty="0" err="1">
                <a:effectLst/>
                <a:latin typeface="Times New Roman" panose="02020603050405020304" pitchFamily="18" charset="0"/>
                <a:ea typeface="Times New Roman" panose="02020603050405020304" pitchFamily="18" charset="0"/>
              </a:rPr>
              <a:t>mới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chứa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sao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thực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hiện</a:t>
            </a:r>
            <a:r>
              <a:rPr lang="en-US" sz="1800" dirty="0">
                <a:effectLst/>
                <a:latin typeface="Times New Roman" panose="02020603050405020304" pitchFamily="18" charset="0"/>
                <a:ea typeface="Times New Roman" panose="02020603050405020304" pitchFamily="18" charset="0"/>
              </a:rPr>
              <a:t> Task </a:t>
            </a:r>
            <a:r>
              <a:rPr lang="en-US" sz="1800" dirty="0" err="1">
                <a:effectLst/>
                <a:latin typeface="Times New Roman" panose="02020603050405020304" pitchFamily="18" charset="0"/>
                <a:ea typeface="Times New Roman" panose="02020603050405020304" pitchFamily="18" charset="0"/>
              </a:rPr>
              <a:t>đó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locality)</a:t>
            </a:r>
            <a:endParaRPr lang="en-US" sz="1800" dirty="0">
              <a:effectLst/>
              <a:latin typeface="Times New Roman" panose="02020603050405020304" pitchFamily="18" charset="0"/>
              <a:ea typeface="Calibri" panose="020F0502020204030204" pitchFamily="34" charset="0"/>
            </a:endParaRPr>
          </a:p>
          <a:p>
            <a:r>
              <a:rPr lang="en-US" sz="1800" b="1" dirty="0">
                <a:effectLst/>
                <a:latin typeface="Times New Roman" panose="02020603050405020304" pitchFamily="18" charset="0"/>
                <a:ea typeface="Times New Roman" panose="02020603050405020304" pitchFamily="18" charset="0"/>
              </a:rPr>
              <a:t>Chi </a:t>
            </a:r>
            <a:r>
              <a:rPr lang="en-US" sz="1800" b="1" dirty="0" err="1">
                <a:effectLst/>
                <a:latin typeface="Times New Roman" panose="02020603050405020304" pitchFamily="18" charset="0"/>
                <a:ea typeface="Times New Roman" panose="02020603050405020304" pitchFamily="18" charset="0"/>
              </a:rPr>
              <a:t>phí</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thấp</a:t>
            </a:r>
            <a:r>
              <a:rPr lang="en-US" sz="1800" b="1" dirty="0">
                <a:effectLst/>
                <a:latin typeface="Times New Roman" panose="02020603050405020304" pitchFamily="18" charset="0"/>
                <a:ea typeface="Times New Roman" panose="02020603050405020304" pitchFamily="18" charset="0"/>
              </a:rPr>
              <a:t> (Cost-effective)</a:t>
            </a: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Như</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đề</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bài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tổng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về</a:t>
            </a:r>
            <a:r>
              <a:rPr lang="en-US" sz="1800" dirty="0">
                <a:effectLst/>
                <a:latin typeface="Times New Roman" panose="02020603050405020304" pitchFamily="18" charset="0"/>
                <a:ea typeface="Times New Roman" panose="02020603050405020304" pitchFamily="18" charset="0"/>
              </a:rPr>
              <a:t> Hadoop, Hadoop </a:t>
            </a:r>
            <a:r>
              <a:rPr lang="en-US" sz="1800" dirty="0" err="1">
                <a:effectLst/>
                <a:latin typeface="Times New Roman" panose="02020603050405020304" pitchFamily="18" charset="0"/>
                <a:ea typeface="Times New Roman" panose="02020603050405020304" pitchFamily="18" charset="0"/>
              </a:rPr>
              <a:t>chạy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máy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phổ</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(commodity hardware),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máy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rẻ</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cao</a:t>
            </a:r>
            <a:r>
              <a:rPr lang="en-US" sz="1800" dirty="0">
                <a:effectLst/>
                <a:latin typeface="Times New Roman" panose="02020603050405020304" pitchFamily="18" charset="0"/>
                <a:ea typeface="Times New Roman" panose="02020603050405020304" pitchFamily="18" charset="0"/>
              </a:rPr>
              <a:t>. Hadoop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chịu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lỗi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cao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vì</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vậy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ít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hơn</a:t>
            </a:r>
            <a:r>
              <a:rPr lang="en-US" sz="1800" dirty="0">
                <a:effectLst/>
                <a:latin typeface="Times New Roman" panose="02020603050405020304" pitchFamily="18" charset="0"/>
                <a:ea typeface="Times New Roman" panose="02020603050405020304" pitchFamily="18" charset="0"/>
              </a:rPr>
              <a:t>. Hadoop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dễ</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học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dễ</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tốn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ít</a:t>
            </a:r>
            <a:r>
              <a:rPr lang="en-US" sz="1800" dirty="0">
                <a:effectLst/>
                <a:latin typeface="Times New Roman" panose="02020603050405020304" pitchFamily="18" charset="0"/>
                <a:ea typeface="Times New Roman" panose="02020603050405020304" pitchFamily="18" charset="0"/>
              </a:rPr>
              <a:t> chi </a:t>
            </a:r>
            <a:r>
              <a:rPr lang="en-US" sz="1800" dirty="0" err="1">
                <a:effectLst/>
                <a:latin typeface="Times New Roman" panose="02020603050405020304" pitchFamily="18" charset="0"/>
                <a:ea typeface="Times New Roman" panose="02020603050405020304" pitchFamily="18" charset="0"/>
              </a:rPr>
              <a:t>phí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tạo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như</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thuê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r>
              <a:rPr lang="en-US" sz="1800" b="1" dirty="0" err="1">
                <a:effectLst/>
                <a:latin typeface="Times New Roman" panose="02020603050405020304" pitchFamily="18" charset="0"/>
                <a:ea typeface="Times New Roman" panose="02020603050405020304" pitchFamily="18" charset="0"/>
              </a:rPr>
              <a:t>Bảo</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mật</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và</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xác</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thực</a:t>
            </a:r>
            <a:r>
              <a:rPr lang="en-US" sz="1800" b="1" dirty="0">
                <a:effectLst/>
                <a:latin typeface="Times New Roman" panose="02020603050405020304" pitchFamily="18" charset="0"/>
                <a:ea typeface="Times New Roman" panose="02020603050405020304" pitchFamily="18" charset="0"/>
              </a:rPr>
              <a:t> (Security &amp; Authentication)</a:t>
            </a: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Mô</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MapReduce </a:t>
            </a:r>
            <a:r>
              <a:rPr lang="en-US" sz="1800" dirty="0" err="1">
                <a:effectLst/>
                <a:latin typeface="Times New Roman" panose="02020603050405020304" pitchFamily="18" charset="0"/>
                <a:ea typeface="Times New Roman" panose="02020603050405020304" pitchFamily="18" charset="0"/>
              </a:rPr>
              <a:t>giải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quyết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rủi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về</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mật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HDFS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HBase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mật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cao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chỉ</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phép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người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dùng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duyệt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thao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lưu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thống</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r>
              <a:rPr lang="en-US" sz="1800" b="1" dirty="0" err="1">
                <a:effectLst/>
                <a:latin typeface="Times New Roman" panose="02020603050405020304" pitchFamily="18" charset="0"/>
                <a:ea typeface="Times New Roman" panose="02020603050405020304" pitchFamily="18" charset="0"/>
              </a:rPr>
              <a:t>Mô</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hình</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lập</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trình</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đơn</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giản</a:t>
            </a:r>
            <a:endParaRPr lang="en-US" sz="1800" b="1" dirty="0">
              <a:effectLst/>
              <a:latin typeface="Times New Roman" panose="02020603050405020304" pitchFamily="18" charset="0"/>
              <a:ea typeface="Times New Roman" panose="02020603050405020304" pitchFamily="18" charset="0"/>
            </a:endParaRP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thấy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mô</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MapReduce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cực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kì</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ngoài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thì</a:t>
            </a:r>
            <a:r>
              <a:rPr lang="en-US" sz="1800" dirty="0">
                <a:effectLst/>
                <a:latin typeface="Times New Roman" panose="02020603050405020304" pitchFamily="18" charset="0"/>
                <a:ea typeface="Times New Roman" panose="02020603050405020304" pitchFamily="18" charset="0"/>
              </a:rPr>
              <a:t> Hadoop MapReduce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ngôn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ngữ</a:t>
            </a:r>
            <a:r>
              <a:rPr lang="en-US" sz="1800" dirty="0">
                <a:effectLst/>
                <a:latin typeface="Times New Roman" panose="02020603050405020304" pitchFamily="18" charset="0"/>
                <a:ea typeface="Times New Roman" panose="02020603050405020304" pitchFamily="18" charset="0"/>
              </a:rPr>
              <a:t> Java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ngôn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phổ</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dễ</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học</a:t>
            </a:r>
            <a:endParaRPr lang="en-US" sz="1800" dirty="0">
              <a:effectLst/>
              <a:latin typeface="Times New Roman" panose="02020603050405020304" pitchFamily="18" charset="0"/>
              <a:ea typeface="Calibri" panose="020F0502020204030204" pitchFamily="34" charset="0"/>
            </a:endParaRPr>
          </a:p>
          <a:p>
            <a:pPr marL="0" marR="0">
              <a:lnSpc>
                <a:spcPct val="107000"/>
              </a:lnSpc>
              <a:spcBef>
                <a:spcPts val="0"/>
              </a:spcBef>
              <a:spcAft>
                <a:spcPts val="0"/>
              </a:spcAft>
            </a:pPr>
            <a:endParaRPr lang="vi-VN" sz="18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0"/>
              </a:spcAft>
            </a:pPr>
            <a:endParaRPr lang="vi-VN" sz="1800" dirty="0">
              <a:effectLst/>
              <a:latin typeface="Times New Roman" panose="02020603050405020304" pitchFamily="18" charset="0"/>
              <a:ea typeface="Calibri" panose="020F0502020204030204" pitchFamily="34" charset="0"/>
            </a:endParaRPr>
          </a:p>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4295C818-A9D4-4A56-AD04-9325DB89270F}" type="slidenum">
              <a:rPr lang="en-US" smtClean="0"/>
              <a:t>8</a:t>
            </a:fld>
            <a:endParaRPr lang="en-US"/>
          </a:p>
        </p:txBody>
      </p:sp>
    </p:spTree>
    <p:extLst>
      <p:ext uri="{BB962C8B-B14F-4D97-AF65-F5344CB8AC3E}">
        <p14:creationId xmlns:p14="http://schemas.microsoft.com/office/powerpoint/2010/main" val="93100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0" i="0" dirty="0" err="1">
                <a:solidFill>
                  <a:srgbClr val="333333"/>
                </a:solidFill>
                <a:effectLst/>
                <a:latin typeface="OpenSans"/>
              </a:rPr>
              <a:t>Amazon</a:t>
            </a:r>
            <a:r>
              <a:rPr lang="vi-VN" b="0" i="0" dirty="0">
                <a:solidFill>
                  <a:srgbClr val="333333"/>
                </a:solidFill>
                <a:effectLst/>
                <a:latin typeface="OpenSans"/>
              </a:rPr>
              <a:t> </a:t>
            </a:r>
            <a:r>
              <a:rPr lang="vi-VN" b="0" i="0" dirty="0" err="1">
                <a:solidFill>
                  <a:srgbClr val="333333"/>
                </a:solidFill>
                <a:effectLst/>
                <a:latin typeface="OpenSans"/>
              </a:rPr>
              <a:t>Simple</a:t>
            </a:r>
            <a:r>
              <a:rPr lang="vi-VN" b="0" i="0" dirty="0">
                <a:solidFill>
                  <a:srgbClr val="333333"/>
                </a:solidFill>
                <a:effectLst/>
                <a:latin typeface="OpenSans"/>
              </a:rPr>
              <a:t> </a:t>
            </a:r>
            <a:r>
              <a:rPr lang="vi-VN" b="0" i="0" dirty="0" err="1">
                <a:solidFill>
                  <a:srgbClr val="333333"/>
                </a:solidFill>
                <a:effectLst/>
                <a:latin typeface="OpenSans"/>
              </a:rPr>
              <a:t>Storage</a:t>
            </a:r>
            <a:r>
              <a:rPr lang="vi-VN" b="0" i="0" dirty="0">
                <a:solidFill>
                  <a:srgbClr val="333333"/>
                </a:solidFill>
                <a:effectLst/>
                <a:latin typeface="OpenSans"/>
              </a:rPr>
              <a:t> </a:t>
            </a:r>
            <a:r>
              <a:rPr lang="vi-VN" b="0" i="0" dirty="0" err="1">
                <a:solidFill>
                  <a:srgbClr val="333333"/>
                </a:solidFill>
                <a:effectLst/>
                <a:latin typeface="OpenSans"/>
              </a:rPr>
              <a:t>Service</a:t>
            </a:r>
            <a:r>
              <a:rPr lang="vi-VN" b="0" i="0" dirty="0">
                <a:solidFill>
                  <a:srgbClr val="333333"/>
                </a:solidFill>
                <a:effectLst/>
                <a:latin typeface="OpenSans"/>
              </a:rPr>
              <a:t> (</a:t>
            </a:r>
            <a:r>
              <a:rPr lang="vi-VN" b="0" i="0" dirty="0" err="1">
                <a:solidFill>
                  <a:srgbClr val="333333"/>
                </a:solidFill>
                <a:effectLst/>
                <a:latin typeface="OpenSans"/>
              </a:rPr>
              <a:t>Amazon</a:t>
            </a:r>
            <a:r>
              <a:rPr lang="vi-VN" b="0" i="0" dirty="0">
                <a:solidFill>
                  <a:srgbClr val="333333"/>
                </a:solidFill>
                <a:effectLst/>
                <a:latin typeface="OpenSans"/>
              </a:rPr>
              <a:t> S3) </a:t>
            </a:r>
            <a:r>
              <a:rPr lang="vi-VN" b="0" i="0" dirty="0" err="1">
                <a:solidFill>
                  <a:srgbClr val="333333"/>
                </a:solidFill>
                <a:effectLst/>
                <a:latin typeface="OpenSans"/>
              </a:rPr>
              <a:t>là</a:t>
            </a:r>
            <a:r>
              <a:rPr lang="vi-VN" b="0" i="0" dirty="0">
                <a:solidFill>
                  <a:srgbClr val="333333"/>
                </a:solidFill>
                <a:effectLst/>
                <a:latin typeface="OpenSans"/>
              </a:rPr>
              <a:t> </a:t>
            </a:r>
            <a:r>
              <a:rPr lang="vi-VN" b="0" i="0" dirty="0" err="1">
                <a:solidFill>
                  <a:srgbClr val="333333"/>
                </a:solidFill>
                <a:effectLst/>
                <a:latin typeface="OpenSans"/>
              </a:rPr>
              <a:t>một</a:t>
            </a:r>
            <a:r>
              <a:rPr lang="vi-VN" b="0" i="0" dirty="0">
                <a:solidFill>
                  <a:srgbClr val="333333"/>
                </a:solidFill>
                <a:effectLst/>
                <a:latin typeface="OpenSans"/>
              </a:rPr>
              <a:t> </a:t>
            </a:r>
            <a:r>
              <a:rPr lang="vi-VN" b="0" i="0" dirty="0" err="1">
                <a:solidFill>
                  <a:srgbClr val="333333"/>
                </a:solidFill>
                <a:effectLst/>
                <a:latin typeface="OpenSans"/>
              </a:rPr>
              <a:t>dịch</a:t>
            </a:r>
            <a:r>
              <a:rPr lang="vi-VN" b="0" i="0" dirty="0">
                <a:solidFill>
                  <a:srgbClr val="333333"/>
                </a:solidFill>
                <a:effectLst/>
                <a:latin typeface="OpenSans"/>
              </a:rPr>
              <a:t> </a:t>
            </a:r>
            <a:r>
              <a:rPr lang="vi-VN" b="0" i="0" dirty="0" err="1">
                <a:solidFill>
                  <a:srgbClr val="333333"/>
                </a:solidFill>
                <a:effectLst/>
                <a:latin typeface="OpenSans"/>
              </a:rPr>
              <a:t>vụ</a:t>
            </a:r>
            <a:r>
              <a:rPr lang="vi-VN" b="0" i="0" dirty="0">
                <a:solidFill>
                  <a:srgbClr val="333333"/>
                </a:solidFill>
                <a:effectLst/>
                <a:latin typeface="OpenSans"/>
              </a:rPr>
              <a:t> lưu </a:t>
            </a:r>
            <a:r>
              <a:rPr lang="vi-VN" b="0" i="0" dirty="0" err="1">
                <a:solidFill>
                  <a:srgbClr val="333333"/>
                </a:solidFill>
                <a:effectLst/>
                <a:latin typeface="OpenSans"/>
              </a:rPr>
              <a:t>trữ</a:t>
            </a:r>
            <a:r>
              <a:rPr lang="vi-VN" b="0" i="0" dirty="0">
                <a:solidFill>
                  <a:srgbClr val="333333"/>
                </a:solidFill>
                <a:effectLst/>
                <a:latin typeface="OpenSans"/>
              </a:rPr>
              <a:t> </a:t>
            </a:r>
            <a:r>
              <a:rPr lang="vi-VN" b="0" i="0" dirty="0" err="1">
                <a:solidFill>
                  <a:srgbClr val="333333"/>
                </a:solidFill>
                <a:effectLst/>
                <a:latin typeface="OpenSans"/>
              </a:rPr>
              <a:t>đối</a:t>
            </a:r>
            <a:r>
              <a:rPr lang="vi-VN" b="0" i="0" dirty="0">
                <a:solidFill>
                  <a:srgbClr val="333333"/>
                </a:solidFill>
                <a:effectLst/>
                <a:latin typeface="OpenSans"/>
              </a:rPr>
              <a:t> </a:t>
            </a:r>
            <a:r>
              <a:rPr lang="vi-VN" b="0" i="0" dirty="0" err="1">
                <a:solidFill>
                  <a:srgbClr val="333333"/>
                </a:solidFill>
                <a:effectLst/>
                <a:latin typeface="OpenSans"/>
              </a:rPr>
              <a:t>tượng</a:t>
            </a:r>
            <a:r>
              <a:rPr lang="vi-VN" b="0" i="0" dirty="0">
                <a:solidFill>
                  <a:srgbClr val="333333"/>
                </a:solidFill>
                <a:effectLst/>
                <a:latin typeface="OpenSans"/>
              </a:rPr>
              <a:t> cung </a:t>
            </a:r>
            <a:r>
              <a:rPr lang="vi-VN" b="0" i="0" dirty="0" err="1">
                <a:solidFill>
                  <a:srgbClr val="333333"/>
                </a:solidFill>
                <a:effectLst/>
                <a:latin typeface="OpenSans"/>
              </a:rPr>
              <a:t>cấp</a:t>
            </a:r>
            <a:r>
              <a:rPr lang="vi-VN" b="0" i="0" dirty="0">
                <a:solidFill>
                  <a:srgbClr val="333333"/>
                </a:solidFill>
                <a:effectLst/>
                <a:latin typeface="OpenSans"/>
              </a:rPr>
              <a:t> </a:t>
            </a:r>
            <a:r>
              <a:rPr lang="vi-VN" b="0" i="0" dirty="0" err="1">
                <a:solidFill>
                  <a:srgbClr val="333333"/>
                </a:solidFill>
                <a:effectLst/>
                <a:latin typeface="OpenSans"/>
              </a:rPr>
              <a:t>khả</a:t>
            </a:r>
            <a:r>
              <a:rPr lang="vi-VN" b="0" i="0" dirty="0">
                <a:solidFill>
                  <a:srgbClr val="333333"/>
                </a:solidFill>
                <a:effectLst/>
                <a:latin typeface="OpenSans"/>
              </a:rPr>
              <a:t> năng thay </a:t>
            </a:r>
            <a:r>
              <a:rPr lang="vi-VN" b="0" i="0" dirty="0" err="1">
                <a:solidFill>
                  <a:srgbClr val="333333"/>
                </a:solidFill>
                <a:effectLst/>
                <a:latin typeface="OpenSans"/>
              </a:rPr>
              <a:t>đổi</a:t>
            </a:r>
            <a:r>
              <a:rPr lang="vi-VN" b="0" i="0" dirty="0">
                <a:solidFill>
                  <a:srgbClr val="333333"/>
                </a:solidFill>
                <a:effectLst/>
                <a:latin typeface="OpenSans"/>
              </a:rPr>
              <a:t> quy mô, </a:t>
            </a:r>
            <a:r>
              <a:rPr lang="vi-VN" b="0" i="0" dirty="0" err="1">
                <a:solidFill>
                  <a:srgbClr val="333333"/>
                </a:solidFill>
                <a:effectLst/>
                <a:latin typeface="OpenSans"/>
              </a:rPr>
              <a:t>mức</a:t>
            </a:r>
            <a:r>
              <a:rPr lang="vi-VN" b="0" i="0" dirty="0">
                <a:solidFill>
                  <a:srgbClr val="333333"/>
                </a:solidFill>
                <a:effectLst/>
                <a:latin typeface="OpenSans"/>
              </a:rPr>
              <a:t> </a:t>
            </a:r>
            <a:r>
              <a:rPr lang="vi-VN" b="0" i="0" dirty="0" err="1">
                <a:solidFill>
                  <a:srgbClr val="333333"/>
                </a:solidFill>
                <a:effectLst/>
                <a:latin typeface="OpenSans"/>
              </a:rPr>
              <a:t>độ</a:t>
            </a:r>
            <a:r>
              <a:rPr lang="vi-VN" b="0" i="0" dirty="0">
                <a:solidFill>
                  <a:srgbClr val="333333"/>
                </a:solidFill>
                <a:effectLst/>
                <a:latin typeface="OpenSans"/>
              </a:rPr>
              <a:t> </a:t>
            </a:r>
            <a:r>
              <a:rPr lang="vi-VN" b="0" i="0" dirty="0" err="1">
                <a:solidFill>
                  <a:srgbClr val="333333"/>
                </a:solidFill>
                <a:effectLst/>
                <a:latin typeface="OpenSans"/>
              </a:rPr>
              <a:t>sẵn</a:t>
            </a:r>
            <a:r>
              <a:rPr lang="vi-VN" b="0" i="0" dirty="0">
                <a:solidFill>
                  <a:srgbClr val="333333"/>
                </a:solidFill>
                <a:effectLst/>
                <a:latin typeface="OpenSans"/>
              </a:rPr>
              <a:t> </a:t>
            </a:r>
            <a:r>
              <a:rPr lang="vi-VN" b="0" i="0" dirty="0" err="1">
                <a:solidFill>
                  <a:srgbClr val="333333"/>
                </a:solidFill>
                <a:effectLst/>
                <a:latin typeface="OpenSans"/>
              </a:rPr>
              <a:t>sàng</a:t>
            </a:r>
            <a:r>
              <a:rPr lang="vi-VN" b="0" i="0" dirty="0">
                <a:solidFill>
                  <a:srgbClr val="333333"/>
                </a:solidFill>
                <a:effectLst/>
                <a:latin typeface="OpenSans"/>
              </a:rPr>
              <a:t> </a:t>
            </a:r>
            <a:r>
              <a:rPr lang="vi-VN" b="0" i="0" dirty="0" err="1">
                <a:solidFill>
                  <a:srgbClr val="333333"/>
                </a:solidFill>
                <a:effectLst/>
                <a:latin typeface="OpenSans"/>
              </a:rPr>
              <a:t>của</a:t>
            </a:r>
            <a:r>
              <a:rPr lang="vi-VN" b="0" i="0" dirty="0">
                <a:solidFill>
                  <a:srgbClr val="333333"/>
                </a:solidFill>
                <a:effectLst/>
                <a:latin typeface="OpenSans"/>
              </a:rPr>
              <a:t> </a:t>
            </a:r>
            <a:r>
              <a:rPr lang="vi-VN" b="0" i="0" dirty="0" err="1">
                <a:solidFill>
                  <a:srgbClr val="333333"/>
                </a:solidFill>
                <a:effectLst/>
                <a:latin typeface="OpenSans"/>
              </a:rPr>
              <a:t>dữ</a:t>
            </a:r>
            <a:r>
              <a:rPr lang="vi-VN" b="0" i="0" dirty="0">
                <a:solidFill>
                  <a:srgbClr val="333333"/>
                </a:solidFill>
                <a:effectLst/>
                <a:latin typeface="OpenSans"/>
              </a:rPr>
              <a:t> </a:t>
            </a:r>
            <a:r>
              <a:rPr lang="vi-VN" b="0" i="0" dirty="0" err="1">
                <a:solidFill>
                  <a:srgbClr val="333333"/>
                </a:solidFill>
                <a:effectLst/>
                <a:latin typeface="OpenSans"/>
              </a:rPr>
              <a:t>liệu</a:t>
            </a:r>
            <a:r>
              <a:rPr lang="vi-VN" b="0" i="0" dirty="0">
                <a:solidFill>
                  <a:srgbClr val="333333"/>
                </a:solidFill>
                <a:effectLst/>
                <a:latin typeface="OpenSans"/>
              </a:rPr>
              <a:t>, </a:t>
            </a:r>
            <a:r>
              <a:rPr lang="vi-VN" b="0" i="0" dirty="0" err="1">
                <a:solidFill>
                  <a:srgbClr val="333333"/>
                </a:solidFill>
                <a:effectLst/>
                <a:latin typeface="OpenSans"/>
              </a:rPr>
              <a:t>độ</a:t>
            </a:r>
            <a:r>
              <a:rPr lang="vi-VN" b="0" i="0" dirty="0">
                <a:solidFill>
                  <a:srgbClr val="333333"/>
                </a:solidFill>
                <a:effectLst/>
                <a:latin typeface="OpenSans"/>
              </a:rPr>
              <a:t> </a:t>
            </a:r>
            <a:r>
              <a:rPr lang="vi-VN" b="0" i="0" dirty="0" err="1">
                <a:solidFill>
                  <a:srgbClr val="333333"/>
                </a:solidFill>
                <a:effectLst/>
                <a:latin typeface="OpenSans"/>
              </a:rPr>
              <a:t>bảo</a:t>
            </a:r>
            <a:r>
              <a:rPr lang="vi-VN" b="0" i="0" dirty="0">
                <a:solidFill>
                  <a:srgbClr val="333333"/>
                </a:solidFill>
                <a:effectLst/>
                <a:latin typeface="OpenSans"/>
              </a:rPr>
              <a:t> </a:t>
            </a:r>
            <a:r>
              <a:rPr lang="vi-VN" b="0" i="0" dirty="0" err="1">
                <a:solidFill>
                  <a:srgbClr val="333333"/>
                </a:solidFill>
                <a:effectLst/>
                <a:latin typeface="OpenSans"/>
              </a:rPr>
              <a:t>mật</a:t>
            </a:r>
            <a:r>
              <a:rPr lang="vi-VN" b="0" i="0" dirty="0">
                <a:solidFill>
                  <a:srgbClr val="333333"/>
                </a:solidFill>
                <a:effectLst/>
                <a:latin typeface="OpenSans"/>
              </a:rPr>
              <a:t> </a:t>
            </a:r>
            <a:r>
              <a:rPr lang="vi-VN" b="0" i="0" dirty="0" err="1">
                <a:solidFill>
                  <a:srgbClr val="333333"/>
                </a:solidFill>
                <a:effectLst/>
                <a:latin typeface="OpenSans"/>
              </a:rPr>
              <a:t>và</a:t>
            </a:r>
            <a:r>
              <a:rPr lang="vi-VN" b="0" i="0" dirty="0">
                <a:solidFill>
                  <a:srgbClr val="333333"/>
                </a:solidFill>
                <a:effectLst/>
                <a:latin typeface="OpenSans"/>
              </a:rPr>
              <a:t> </a:t>
            </a:r>
            <a:r>
              <a:rPr lang="vi-VN" b="0" i="0" dirty="0" err="1">
                <a:solidFill>
                  <a:srgbClr val="333333"/>
                </a:solidFill>
                <a:effectLst/>
                <a:latin typeface="OpenSans"/>
              </a:rPr>
              <a:t>hiệu</a:t>
            </a:r>
            <a:r>
              <a:rPr lang="vi-VN" b="0" i="0" dirty="0">
                <a:solidFill>
                  <a:srgbClr val="333333"/>
                </a:solidFill>
                <a:effectLst/>
                <a:latin typeface="OpenSans"/>
              </a:rPr>
              <a:t> </a:t>
            </a:r>
            <a:r>
              <a:rPr lang="vi-VN" b="0" i="0" dirty="0" err="1">
                <a:solidFill>
                  <a:srgbClr val="333333"/>
                </a:solidFill>
                <a:effectLst/>
                <a:latin typeface="OpenSans"/>
              </a:rPr>
              <a:t>suất</a:t>
            </a:r>
            <a:r>
              <a:rPr lang="vi-VN" b="0" i="0" dirty="0">
                <a:solidFill>
                  <a:srgbClr val="333333"/>
                </a:solidFill>
                <a:effectLst/>
                <a:latin typeface="OpenSans"/>
              </a:rPr>
              <a:t> </a:t>
            </a:r>
            <a:r>
              <a:rPr lang="vi-VN" b="0" i="0" dirty="0" err="1">
                <a:solidFill>
                  <a:srgbClr val="333333"/>
                </a:solidFill>
                <a:effectLst/>
                <a:latin typeface="OpenSans"/>
              </a:rPr>
              <a:t>hàng</a:t>
            </a:r>
            <a:r>
              <a:rPr lang="vi-VN" b="0" i="0" dirty="0">
                <a:solidFill>
                  <a:srgbClr val="333333"/>
                </a:solidFill>
                <a:effectLst/>
                <a:latin typeface="OpenSans"/>
              </a:rPr>
              <a:t> </a:t>
            </a:r>
            <a:r>
              <a:rPr lang="vi-VN" b="0" i="0" dirty="0" err="1">
                <a:solidFill>
                  <a:srgbClr val="333333"/>
                </a:solidFill>
                <a:effectLst/>
                <a:latin typeface="OpenSans"/>
              </a:rPr>
              <a:t>đầu</a:t>
            </a:r>
            <a:r>
              <a:rPr lang="vi-VN" b="0" i="0" dirty="0">
                <a:solidFill>
                  <a:srgbClr val="333333"/>
                </a:solidFill>
                <a:effectLst/>
                <a:latin typeface="OpenSans"/>
              </a:rPr>
              <a:t> trong </a:t>
            </a:r>
            <a:r>
              <a:rPr lang="vi-VN" b="0" i="0" dirty="0" err="1">
                <a:solidFill>
                  <a:srgbClr val="333333"/>
                </a:solidFill>
                <a:effectLst/>
                <a:latin typeface="OpenSans"/>
              </a:rPr>
              <a:t>ngành</a:t>
            </a:r>
            <a:r>
              <a:rPr lang="vi-VN" b="0" i="0" dirty="0">
                <a:solidFill>
                  <a:srgbClr val="333333"/>
                </a:solidFill>
                <a:effectLst/>
                <a:latin typeface="OpenSans"/>
              </a:rPr>
              <a:t>. </a:t>
            </a:r>
            <a:r>
              <a:rPr lang="vi-VN" b="0" i="0" dirty="0" err="1">
                <a:solidFill>
                  <a:srgbClr val="333333"/>
                </a:solidFill>
                <a:effectLst/>
                <a:latin typeface="OpenSans"/>
              </a:rPr>
              <a:t>Khách</a:t>
            </a:r>
            <a:r>
              <a:rPr lang="vi-VN" b="0" i="0" dirty="0">
                <a:solidFill>
                  <a:srgbClr val="333333"/>
                </a:solidFill>
                <a:effectLst/>
                <a:latin typeface="OpenSans"/>
              </a:rPr>
              <a:t> </a:t>
            </a:r>
            <a:r>
              <a:rPr lang="vi-VN" b="0" i="0" dirty="0" err="1">
                <a:solidFill>
                  <a:srgbClr val="333333"/>
                </a:solidFill>
                <a:effectLst/>
                <a:latin typeface="OpenSans"/>
              </a:rPr>
              <a:t>hàng</a:t>
            </a:r>
            <a:r>
              <a:rPr lang="vi-VN" b="0" i="0" dirty="0">
                <a:solidFill>
                  <a:srgbClr val="333333"/>
                </a:solidFill>
                <a:effectLst/>
                <a:latin typeface="OpenSans"/>
              </a:rPr>
              <a:t> </a:t>
            </a:r>
            <a:r>
              <a:rPr lang="vi-VN" b="0" i="0" dirty="0" err="1">
                <a:solidFill>
                  <a:srgbClr val="333333"/>
                </a:solidFill>
                <a:effectLst/>
                <a:latin typeface="OpenSans"/>
              </a:rPr>
              <a:t>thuộc</a:t>
            </a:r>
            <a:r>
              <a:rPr lang="vi-VN" b="0" i="0" dirty="0">
                <a:solidFill>
                  <a:srgbClr val="333333"/>
                </a:solidFill>
                <a:effectLst/>
                <a:latin typeface="OpenSans"/>
              </a:rPr>
              <a:t> </a:t>
            </a:r>
            <a:r>
              <a:rPr lang="vi-VN" b="0" i="0" dirty="0" err="1">
                <a:solidFill>
                  <a:srgbClr val="333333"/>
                </a:solidFill>
                <a:effectLst/>
                <a:latin typeface="OpenSans"/>
              </a:rPr>
              <a:t>mọi</a:t>
            </a:r>
            <a:r>
              <a:rPr lang="vi-VN" b="0" i="0" dirty="0">
                <a:solidFill>
                  <a:srgbClr val="333333"/>
                </a:solidFill>
                <a:effectLst/>
                <a:latin typeface="OpenSans"/>
              </a:rPr>
              <a:t> quy mô </a:t>
            </a:r>
            <a:r>
              <a:rPr lang="vi-VN" b="0" i="0" dirty="0" err="1">
                <a:solidFill>
                  <a:srgbClr val="333333"/>
                </a:solidFill>
                <a:effectLst/>
                <a:latin typeface="OpenSans"/>
              </a:rPr>
              <a:t>và</a:t>
            </a:r>
            <a:r>
              <a:rPr lang="vi-VN" b="0" i="0" dirty="0">
                <a:solidFill>
                  <a:srgbClr val="333333"/>
                </a:solidFill>
                <a:effectLst/>
                <a:latin typeface="OpenSans"/>
              </a:rPr>
              <a:t> </a:t>
            </a:r>
            <a:r>
              <a:rPr lang="vi-VN" b="0" i="0" dirty="0" err="1">
                <a:solidFill>
                  <a:srgbClr val="333333"/>
                </a:solidFill>
                <a:effectLst/>
                <a:latin typeface="OpenSans"/>
              </a:rPr>
              <a:t>ngành</a:t>
            </a:r>
            <a:r>
              <a:rPr lang="vi-VN" b="0" i="0" dirty="0">
                <a:solidFill>
                  <a:srgbClr val="333333"/>
                </a:solidFill>
                <a:effectLst/>
                <a:latin typeface="OpenSans"/>
              </a:rPr>
              <a:t> </a:t>
            </a:r>
            <a:r>
              <a:rPr lang="vi-VN" b="0" i="0" dirty="0" err="1">
                <a:solidFill>
                  <a:srgbClr val="333333"/>
                </a:solidFill>
                <a:effectLst/>
                <a:latin typeface="OpenSans"/>
              </a:rPr>
              <a:t>nghề</a:t>
            </a:r>
            <a:r>
              <a:rPr lang="vi-VN" b="0" i="0" dirty="0">
                <a:solidFill>
                  <a:srgbClr val="333333"/>
                </a:solidFill>
                <a:effectLst/>
                <a:latin typeface="OpenSans"/>
              </a:rPr>
              <a:t> </a:t>
            </a:r>
            <a:r>
              <a:rPr lang="vi-VN" b="0" i="0" dirty="0" err="1">
                <a:solidFill>
                  <a:srgbClr val="333333"/>
                </a:solidFill>
                <a:effectLst/>
                <a:latin typeface="OpenSans"/>
              </a:rPr>
              <a:t>có</a:t>
            </a:r>
            <a:r>
              <a:rPr lang="vi-VN" b="0" i="0" dirty="0">
                <a:solidFill>
                  <a:srgbClr val="333333"/>
                </a:solidFill>
                <a:effectLst/>
                <a:latin typeface="OpenSans"/>
              </a:rPr>
              <a:t> </a:t>
            </a:r>
            <a:r>
              <a:rPr lang="vi-VN" b="0" i="0" dirty="0" err="1">
                <a:solidFill>
                  <a:srgbClr val="333333"/>
                </a:solidFill>
                <a:effectLst/>
                <a:latin typeface="OpenSans"/>
              </a:rPr>
              <a:t>thể</a:t>
            </a:r>
            <a:r>
              <a:rPr lang="vi-VN" b="0" i="0" dirty="0">
                <a:solidFill>
                  <a:srgbClr val="333333"/>
                </a:solidFill>
                <a:effectLst/>
                <a:latin typeface="OpenSans"/>
              </a:rPr>
              <a:t> lưu </a:t>
            </a:r>
            <a:r>
              <a:rPr lang="vi-VN" b="0" i="0" dirty="0" err="1">
                <a:solidFill>
                  <a:srgbClr val="333333"/>
                </a:solidFill>
                <a:effectLst/>
                <a:latin typeface="OpenSans"/>
              </a:rPr>
              <a:t>trữ</a:t>
            </a:r>
            <a:r>
              <a:rPr lang="vi-VN" b="0" i="0" dirty="0">
                <a:solidFill>
                  <a:srgbClr val="333333"/>
                </a:solidFill>
                <a:effectLst/>
                <a:latin typeface="OpenSans"/>
              </a:rPr>
              <a:t> </a:t>
            </a:r>
            <a:r>
              <a:rPr lang="vi-VN" b="0" i="0" dirty="0" err="1">
                <a:solidFill>
                  <a:srgbClr val="333333"/>
                </a:solidFill>
                <a:effectLst/>
                <a:latin typeface="OpenSans"/>
              </a:rPr>
              <a:t>và</a:t>
            </a:r>
            <a:r>
              <a:rPr lang="vi-VN" b="0" i="0" dirty="0">
                <a:solidFill>
                  <a:srgbClr val="333333"/>
                </a:solidFill>
                <a:effectLst/>
                <a:latin typeface="OpenSans"/>
              </a:rPr>
              <a:t> </a:t>
            </a:r>
            <a:r>
              <a:rPr lang="vi-VN" b="0" i="0" dirty="0" err="1">
                <a:solidFill>
                  <a:srgbClr val="333333"/>
                </a:solidFill>
                <a:effectLst/>
                <a:latin typeface="OpenSans"/>
              </a:rPr>
              <a:t>bảo</a:t>
            </a:r>
            <a:r>
              <a:rPr lang="vi-VN" b="0" i="0" dirty="0">
                <a:solidFill>
                  <a:srgbClr val="333333"/>
                </a:solidFill>
                <a:effectLst/>
                <a:latin typeface="OpenSans"/>
              </a:rPr>
              <a:t> </a:t>
            </a:r>
            <a:r>
              <a:rPr lang="vi-VN" b="0" i="0" dirty="0" err="1">
                <a:solidFill>
                  <a:srgbClr val="333333"/>
                </a:solidFill>
                <a:effectLst/>
                <a:latin typeface="OpenSans"/>
              </a:rPr>
              <a:t>vệ</a:t>
            </a:r>
            <a:r>
              <a:rPr lang="vi-VN" b="0" i="0" dirty="0">
                <a:solidFill>
                  <a:srgbClr val="333333"/>
                </a:solidFill>
                <a:effectLst/>
                <a:latin typeface="OpenSans"/>
              </a:rPr>
              <a:t> </a:t>
            </a:r>
            <a:r>
              <a:rPr lang="vi-VN" b="0" i="0" dirty="0" err="1">
                <a:solidFill>
                  <a:srgbClr val="333333"/>
                </a:solidFill>
                <a:effectLst/>
                <a:latin typeface="OpenSans"/>
              </a:rPr>
              <a:t>dữ</a:t>
            </a:r>
            <a:r>
              <a:rPr lang="vi-VN" b="0" i="0" dirty="0">
                <a:solidFill>
                  <a:srgbClr val="333333"/>
                </a:solidFill>
                <a:effectLst/>
                <a:latin typeface="OpenSans"/>
              </a:rPr>
              <a:t> </a:t>
            </a:r>
            <a:r>
              <a:rPr lang="vi-VN" b="0" i="0" dirty="0" err="1">
                <a:solidFill>
                  <a:srgbClr val="333333"/>
                </a:solidFill>
                <a:effectLst/>
                <a:latin typeface="OpenSans"/>
              </a:rPr>
              <a:t>liệu</a:t>
            </a:r>
            <a:r>
              <a:rPr lang="vi-VN" b="0" i="0" dirty="0">
                <a:solidFill>
                  <a:srgbClr val="333333"/>
                </a:solidFill>
                <a:effectLst/>
                <a:latin typeface="OpenSans"/>
              </a:rPr>
              <a:t> </a:t>
            </a:r>
            <a:r>
              <a:rPr lang="vi-VN" b="0" i="0" dirty="0" err="1">
                <a:solidFill>
                  <a:srgbClr val="333333"/>
                </a:solidFill>
                <a:effectLst/>
                <a:latin typeface="OpenSans"/>
              </a:rPr>
              <a:t>thuộc</a:t>
            </a:r>
            <a:r>
              <a:rPr lang="vi-VN" b="0" i="0" dirty="0">
                <a:solidFill>
                  <a:srgbClr val="333333"/>
                </a:solidFill>
                <a:effectLst/>
                <a:latin typeface="OpenSans"/>
              </a:rPr>
              <a:t> </a:t>
            </a:r>
            <a:r>
              <a:rPr lang="vi-VN" b="0" i="0" dirty="0" err="1">
                <a:solidFill>
                  <a:srgbClr val="333333"/>
                </a:solidFill>
                <a:effectLst/>
                <a:latin typeface="OpenSans"/>
              </a:rPr>
              <a:t>mọi</a:t>
            </a:r>
            <a:r>
              <a:rPr lang="vi-VN" b="0" i="0" dirty="0">
                <a:solidFill>
                  <a:srgbClr val="333333"/>
                </a:solidFill>
                <a:effectLst/>
                <a:latin typeface="OpenSans"/>
              </a:rPr>
              <a:t> </a:t>
            </a:r>
            <a:r>
              <a:rPr lang="vi-VN" b="0" i="0" dirty="0" err="1">
                <a:solidFill>
                  <a:srgbClr val="333333"/>
                </a:solidFill>
                <a:effectLst/>
                <a:latin typeface="OpenSans"/>
              </a:rPr>
              <a:t>kích</a:t>
            </a:r>
            <a:r>
              <a:rPr lang="vi-VN" b="0" i="0" dirty="0">
                <a:solidFill>
                  <a:srgbClr val="333333"/>
                </a:solidFill>
                <a:effectLst/>
                <a:latin typeface="OpenSans"/>
              </a:rPr>
              <a:t> </a:t>
            </a:r>
            <a:r>
              <a:rPr lang="vi-VN" b="0" i="0" dirty="0" err="1">
                <a:solidFill>
                  <a:srgbClr val="333333"/>
                </a:solidFill>
                <a:effectLst/>
                <a:latin typeface="OpenSans"/>
              </a:rPr>
              <a:t>thước</a:t>
            </a:r>
            <a:r>
              <a:rPr lang="vi-VN" b="0" i="0" dirty="0">
                <a:solidFill>
                  <a:srgbClr val="333333"/>
                </a:solidFill>
                <a:effectLst/>
                <a:latin typeface="OpenSans"/>
              </a:rPr>
              <a:t> cho </a:t>
            </a:r>
            <a:r>
              <a:rPr lang="vi-VN" b="0" i="0" dirty="0" err="1">
                <a:solidFill>
                  <a:srgbClr val="333333"/>
                </a:solidFill>
                <a:effectLst/>
                <a:latin typeface="OpenSans"/>
              </a:rPr>
              <a:t>hầu</a:t>
            </a:r>
            <a:r>
              <a:rPr lang="vi-VN" b="0" i="0" dirty="0">
                <a:solidFill>
                  <a:srgbClr val="333333"/>
                </a:solidFill>
                <a:effectLst/>
                <a:latin typeface="OpenSans"/>
              </a:rPr>
              <a:t> </a:t>
            </a:r>
            <a:r>
              <a:rPr lang="vi-VN" b="0" i="0" dirty="0" err="1">
                <a:solidFill>
                  <a:srgbClr val="333333"/>
                </a:solidFill>
                <a:effectLst/>
                <a:latin typeface="OpenSans"/>
              </a:rPr>
              <a:t>hết</a:t>
            </a:r>
            <a:r>
              <a:rPr lang="vi-VN" b="0" i="0" dirty="0">
                <a:solidFill>
                  <a:srgbClr val="333333"/>
                </a:solidFill>
                <a:effectLst/>
                <a:latin typeface="OpenSans"/>
              </a:rPr>
              <a:t> </a:t>
            </a:r>
            <a:r>
              <a:rPr lang="vi-VN" b="0" i="0" dirty="0" err="1">
                <a:solidFill>
                  <a:srgbClr val="333333"/>
                </a:solidFill>
                <a:effectLst/>
                <a:latin typeface="OpenSans"/>
              </a:rPr>
              <a:t>tất</a:t>
            </a:r>
            <a:r>
              <a:rPr lang="vi-VN" b="0" i="0" dirty="0">
                <a:solidFill>
                  <a:srgbClr val="333333"/>
                </a:solidFill>
                <a:effectLst/>
                <a:latin typeface="OpenSans"/>
              </a:rPr>
              <a:t> </a:t>
            </a:r>
            <a:r>
              <a:rPr lang="vi-VN" b="0" i="0" dirty="0" err="1">
                <a:solidFill>
                  <a:srgbClr val="333333"/>
                </a:solidFill>
                <a:effectLst/>
                <a:latin typeface="OpenSans"/>
              </a:rPr>
              <a:t>cả</a:t>
            </a:r>
            <a:r>
              <a:rPr lang="vi-VN" b="0" i="0" dirty="0">
                <a:solidFill>
                  <a:srgbClr val="333333"/>
                </a:solidFill>
                <a:effectLst/>
                <a:latin typeface="OpenSans"/>
              </a:rPr>
              <a:t> </a:t>
            </a:r>
            <a:r>
              <a:rPr lang="vi-VN" b="0" i="0" dirty="0" err="1">
                <a:solidFill>
                  <a:srgbClr val="333333"/>
                </a:solidFill>
                <a:effectLst/>
                <a:latin typeface="OpenSans"/>
              </a:rPr>
              <a:t>các</a:t>
            </a:r>
            <a:r>
              <a:rPr lang="vi-VN" b="0" i="0" dirty="0">
                <a:solidFill>
                  <a:srgbClr val="333333"/>
                </a:solidFill>
                <a:effectLst/>
                <a:latin typeface="OpenSans"/>
              </a:rPr>
              <a:t> </a:t>
            </a:r>
            <a:r>
              <a:rPr lang="vi-VN" b="0" i="0" dirty="0" err="1">
                <a:solidFill>
                  <a:srgbClr val="333333"/>
                </a:solidFill>
                <a:effectLst/>
                <a:latin typeface="OpenSans"/>
              </a:rPr>
              <a:t>trường</a:t>
            </a:r>
            <a:r>
              <a:rPr lang="vi-VN" b="0" i="0" dirty="0">
                <a:solidFill>
                  <a:srgbClr val="333333"/>
                </a:solidFill>
                <a:effectLst/>
                <a:latin typeface="OpenSans"/>
              </a:rPr>
              <a:t> </a:t>
            </a:r>
            <a:r>
              <a:rPr lang="vi-VN" b="0" i="0" dirty="0" err="1">
                <a:solidFill>
                  <a:srgbClr val="333333"/>
                </a:solidFill>
                <a:effectLst/>
                <a:latin typeface="OpenSans"/>
              </a:rPr>
              <a:t>hợp</a:t>
            </a:r>
            <a:r>
              <a:rPr lang="vi-VN" b="0" i="0" dirty="0">
                <a:solidFill>
                  <a:srgbClr val="333333"/>
                </a:solidFill>
                <a:effectLst/>
                <a:latin typeface="OpenSans"/>
              </a:rPr>
              <a:t> </a:t>
            </a:r>
            <a:r>
              <a:rPr lang="vi-VN" b="0" i="0" dirty="0" err="1">
                <a:solidFill>
                  <a:srgbClr val="333333"/>
                </a:solidFill>
                <a:effectLst/>
                <a:latin typeface="OpenSans"/>
              </a:rPr>
              <a:t>sử</a:t>
            </a:r>
            <a:r>
              <a:rPr lang="vi-VN" b="0" i="0" dirty="0">
                <a:solidFill>
                  <a:srgbClr val="333333"/>
                </a:solidFill>
                <a:effectLst/>
                <a:latin typeface="OpenSans"/>
              </a:rPr>
              <a:t> </a:t>
            </a:r>
            <a:r>
              <a:rPr lang="vi-VN" b="0" i="0" dirty="0" err="1">
                <a:solidFill>
                  <a:srgbClr val="333333"/>
                </a:solidFill>
                <a:effectLst/>
                <a:latin typeface="OpenSans"/>
              </a:rPr>
              <a:t>dụng</a:t>
            </a:r>
            <a:r>
              <a:rPr lang="vi-VN" b="0" i="0" dirty="0">
                <a:solidFill>
                  <a:srgbClr val="333333"/>
                </a:solidFill>
                <a:effectLst/>
                <a:latin typeface="OpenSans"/>
              </a:rPr>
              <a:t>, </a:t>
            </a:r>
            <a:r>
              <a:rPr lang="vi-VN" b="0" i="0" dirty="0" err="1">
                <a:solidFill>
                  <a:srgbClr val="333333"/>
                </a:solidFill>
                <a:effectLst/>
                <a:latin typeface="OpenSans"/>
              </a:rPr>
              <a:t>chẳng</a:t>
            </a:r>
            <a:r>
              <a:rPr lang="vi-VN" b="0" i="0" dirty="0">
                <a:solidFill>
                  <a:srgbClr val="333333"/>
                </a:solidFill>
                <a:effectLst/>
                <a:latin typeface="OpenSans"/>
              </a:rPr>
              <a:t> </a:t>
            </a:r>
            <a:r>
              <a:rPr lang="vi-VN" b="0" i="0" dirty="0" err="1">
                <a:solidFill>
                  <a:srgbClr val="333333"/>
                </a:solidFill>
                <a:effectLst/>
                <a:latin typeface="OpenSans"/>
              </a:rPr>
              <a:t>hạn</a:t>
            </a:r>
            <a:r>
              <a:rPr lang="vi-VN" b="0" i="0" dirty="0">
                <a:solidFill>
                  <a:srgbClr val="333333"/>
                </a:solidFill>
                <a:effectLst/>
                <a:latin typeface="OpenSans"/>
              </a:rPr>
              <a:t> như </a:t>
            </a:r>
            <a:r>
              <a:rPr lang="vi-VN" b="0" i="0" dirty="0" err="1">
                <a:solidFill>
                  <a:srgbClr val="333333"/>
                </a:solidFill>
                <a:effectLst/>
                <a:latin typeface="OpenSans"/>
              </a:rPr>
              <a:t>hồ</a:t>
            </a:r>
            <a:r>
              <a:rPr lang="vi-VN" b="0" i="0" dirty="0">
                <a:solidFill>
                  <a:srgbClr val="333333"/>
                </a:solidFill>
                <a:effectLst/>
                <a:latin typeface="OpenSans"/>
              </a:rPr>
              <a:t> </a:t>
            </a:r>
            <a:r>
              <a:rPr lang="vi-VN" b="0" i="0" dirty="0" err="1">
                <a:solidFill>
                  <a:srgbClr val="333333"/>
                </a:solidFill>
                <a:effectLst/>
                <a:latin typeface="OpenSans"/>
              </a:rPr>
              <a:t>dữ</a:t>
            </a:r>
            <a:r>
              <a:rPr lang="vi-VN" b="0" i="0" dirty="0">
                <a:solidFill>
                  <a:srgbClr val="333333"/>
                </a:solidFill>
                <a:effectLst/>
                <a:latin typeface="OpenSans"/>
              </a:rPr>
              <a:t> </a:t>
            </a:r>
            <a:r>
              <a:rPr lang="vi-VN" b="0" i="0" dirty="0" err="1">
                <a:solidFill>
                  <a:srgbClr val="333333"/>
                </a:solidFill>
                <a:effectLst/>
                <a:latin typeface="OpenSans"/>
              </a:rPr>
              <a:t>liệu</a:t>
            </a:r>
            <a:r>
              <a:rPr lang="vi-VN" b="0" i="0" dirty="0">
                <a:solidFill>
                  <a:srgbClr val="333333"/>
                </a:solidFill>
                <a:effectLst/>
                <a:latin typeface="OpenSans"/>
              </a:rPr>
              <a:t>, </a:t>
            </a:r>
            <a:r>
              <a:rPr lang="vi-VN" b="0" i="0" dirty="0" err="1">
                <a:solidFill>
                  <a:srgbClr val="333333"/>
                </a:solidFill>
                <a:effectLst/>
                <a:latin typeface="OpenSans"/>
              </a:rPr>
              <a:t>ứng</a:t>
            </a:r>
            <a:r>
              <a:rPr lang="vi-VN" b="0" i="0" dirty="0">
                <a:solidFill>
                  <a:srgbClr val="333333"/>
                </a:solidFill>
                <a:effectLst/>
                <a:latin typeface="OpenSans"/>
              </a:rPr>
              <a:t> </a:t>
            </a:r>
            <a:r>
              <a:rPr lang="vi-VN" b="0" i="0" dirty="0" err="1">
                <a:solidFill>
                  <a:srgbClr val="333333"/>
                </a:solidFill>
                <a:effectLst/>
                <a:latin typeface="OpenSans"/>
              </a:rPr>
              <a:t>dụng</a:t>
            </a:r>
            <a:r>
              <a:rPr lang="vi-VN" b="0" i="0" dirty="0">
                <a:solidFill>
                  <a:srgbClr val="333333"/>
                </a:solidFill>
                <a:effectLst/>
                <a:latin typeface="OpenSans"/>
              </a:rPr>
              <a:t> </a:t>
            </a:r>
            <a:r>
              <a:rPr lang="vi-VN" b="0" i="0" dirty="0" err="1">
                <a:solidFill>
                  <a:srgbClr val="333333"/>
                </a:solidFill>
                <a:effectLst/>
                <a:latin typeface="OpenSans"/>
              </a:rPr>
              <a:t>hoạt</a:t>
            </a:r>
            <a:r>
              <a:rPr lang="vi-VN" b="0" i="0" dirty="0">
                <a:solidFill>
                  <a:srgbClr val="333333"/>
                </a:solidFill>
                <a:effectLst/>
                <a:latin typeface="OpenSans"/>
              </a:rPr>
              <a:t> </a:t>
            </a:r>
            <a:r>
              <a:rPr lang="vi-VN" b="0" i="0" dirty="0" err="1">
                <a:solidFill>
                  <a:srgbClr val="333333"/>
                </a:solidFill>
                <a:effectLst/>
                <a:latin typeface="OpenSans"/>
              </a:rPr>
              <a:t>động</a:t>
            </a:r>
            <a:r>
              <a:rPr lang="vi-VN" b="0" i="0" dirty="0">
                <a:solidFill>
                  <a:srgbClr val="333333"/>
                </a:solidFill>
                <a:effectLst/>
                <a:latin typeface="OpenSans"/>
              </a:rPr>
              <a:t> trên </a:t>
            </a:r>
            <a:r>
              <a:rPr lang="vi-VN" b="0" i="0" dirty="0" err="1">
                <a:solidFill>
                  <a:srgbClr val="333333"/>
                </a:solidFill>
                <a:effectLst/>
                <a:latin typeface="OpenSans"/>
              </a:rPr>
              <a:t>đám</a:t>
            </a:r>
            <a:r>
              <a:rPr lang="vi-VN" b="0" i="0" dirty="0">
                <a:solidFill>
                  <a:srgbClr val="333333"/>
                </a:solidFill>
                <a:effectLst/>
                <a:latin typeface="OpenSans"/>
              </a:rPr>
              <a:t> mây </a:t>
            </a:r>
            <a:r>
              <a:rPr lang="vi-VN" b="0" i="0" dirty="0" err="1">
                <a:solidFill>
                  <a:srgbClr val="333333"/>
                </a:solidFill>
                <a:effectLst/>
                <a:latin typeface="OpenSans"/>
              </a:rPr>
              <a:t>và</a:t>
            </a:r>
            <a:r>
              <a:rPr lang="vi-VN" b="0" i="0" dirty="0">
                <a:solidFill>
                  <a:srgbClr val="333333"/>
                </a:solidFill>
                <a:effectLst/>
                <a:latin typeface="OpenSans"/>
              </a:rPr>
              <a:t> </a:t>
            </a:r>
            <a:r>
              <a:rPr lang="vi-VN" b="0" i="0" dirty="0" err="1">
                <a:solidFill>
                  <a:srgbClr val="333333"/>
                </a:solidFill>
                <a:effectLst/>
                <a:latin typeface="OpenSans"/>
              </a:rPr>
              <a:t>ứng</a:t>
            </a:r>
            <a:r>
              <a:rPr lang="vi-VN" b="0" i="0" dirty="0">
                <a:solidFill>
                  <a:srgbClr val="333333"/>
                </a:solidFill>
                <a:effectLst/>
                <a:latin typeface="OpenSans"/>
              </a:rPr>
              <a:t> </a:t>
            </a:r>
            <a:r>
              <a:rPr lang="vi-VN" b="0" i="0" dirty="0" err="1">
                <a:solidFill>
                  <a:srgbClr val="333333"/>
                </a:solidFill>
                <a:effectLst/>
                <a:latin typeface="OpenSans"/>
              </a:rPr>
              <a:t>dụng</a:t>
            </a:r>
            <a:r>
              <a:rPr lang="vi-VN" b="0" i="0" dirty="0">
                <a:solidFill>
                  <a:srgbClr val="333333"/>
                </a:solidFill>
                <a:effectLst/>
                <a:latin typeface="OpenSans"/>
              </a:rPr>
              <a:t> di </a:t>
            </a:r>
            <a:r>
              <a:rPr lang="vi-VN" b="0" i="0" dirty="0" err="1">
                <a:solidFill>
                  <a:srgbClr val="333333"/>
                </a:solidFill>
                <a:effectLst/>
                <a:latin typeface="OpenSans"/>
              </a:rPr>
              <a:t>động</a:t>
            </a:r>
            <a:r>
              <a:rPr lang="vi-VN" b="0" i="0" dirty="0">
                <a:solidFill>
                  <a:srgbClr val="333333"/>
                </a:solidFill>
                <a:effectLst/>
                <a:latin typeface="OpenSans"/>
              </a:rPr>
              <a:t>. </a:t>
            </a:r>
            <a:r>
              <a:rPr lang="vi-VN" b="0" i="0" dirty="0" err="1">
                <a:solidFill>
                  <a:srgbClr val="333333"/>
                </a:solidFill>
                <a:effectLst/>
                <a:latin typeface="OpenSans"/>
              </a:rPr>
              <a:t>Với</a:t>
            </a:r>
            <a:r>
              <a:rPr lang="vi-VN" b="0" i="0" dirty="0">
                <a:solidFill>
                  <a:srgbClr val="333333"/>
                </a:solidFill>
                <a:effectLst/>
                <a:latin typeface="OpenSans"/>
              </a:rPr>
              <a:t> </a:t>
            </a:r>
            <a:r>
              <a:rPr lang="vi-VN" b="0" i="0" dirty="0" err="1">
                <a:solidFill>
                  <a:srgbClr val="333333"/>
                </a:solidFill>
                <a:effectLst/>
                <a:latin typeface="OpenSans"/>
              </a:rPr>
              <a:t>các</a:t>
            </a:r>
            <a:r>
              <a:rPr lang="vi-VN" b="0" i="0" dirty="0">
                <a:solidFill>
                  <a:srgbClr val="333333"/>
                </a:solidFill>
                <a:effectLst/>
                <a:latin typeface="OpenSans"/>
              </a:rPr>
              <a:t> </a:t>
            </a:r>
            <a:r>
              <a:rPr lang="vi-VN" b="0" i="0" dirty="0" err="1">
                <a:solidFill>
                  <a:srgbClr val="333333"/>
                </a:solidFill>
                <a:effectLst/>
                <a:latin typeface="OpenSans"/>
              </a:rPr>
              <a:t>lớp</a:t>
            </a:r>
            <a:r>
              <a:rPr lang="vi-VN" b="0" i="0" dirty="0">
                <a:solidFill>
                  <a:srgbClr val="333333"/>
                </a:solidFill>
                <a:effectLst/>
                <a:latin typeface="OpenSans"/>
              </a:rPr>
              <a:t> lưu </a:t>
            </a:r>
            <a:r>
              <a:rPr lang="vi-VN" b="0" i="0" dirty="0" err="1">
                <a:solidFill>
                  <a:srgbClr val="333333"/>
                </a:solidFill>
                <a:effectLst/>
                <a:latin typeface="OpenSans"/>
              </a:rPr>
              <a:t>trữ</a:t>
            </a:r>
            <a:r>
              <a:rPr lang="vi-VN" b="0" i="0" dirty="0">
                <a:solidFill>
                  <a:srgbClr val="333333"/>
                </a:solidFill>
                <a:effectLst/>
                <a:latin typeface="OpenSans"/>
              </a:rPr>
              <a:t> </a:t>
            </a:r>
            <a:r>
              <a:rPr lang="vi-VN" b="0" i="0" dirty="0" err="1">
                <a:solidFill>
                  <a:srgbClr val="333333"/>
                </a:solidFill>
                <a:effectLst/>
                <a:latin typeface="OpenSans"/>
              </a:rPr>
              <a:t>tiết</a:t>
            </a:r>
            <a:r>
              <a:rPr lang="vi-VN" b="0" i="0" dirty="0">
                <a:solidFill>
                  <a:srgbClr val="333333"/>
                </a:solidFill>
                <a:effectLst/>
                <a:latin typeface="OpenSans"/>
              </a:rPr>
              <a:t> </a:t>
            </a:r>
            <a:r>
              <a:rPr lang="vi-VN" b="0" i="0" dirty="0" err="1">
                <a:solidFill>
                  <a:srgbClr val="333333"/>
                </a:solidFill>
                <a:effectLst/>
                <a:latin typeface="OpenSans"/>
              </a:rPr>
              <a:t>kiệm</a:t>
            </a:r>
            <a:r>
              <a:rPr lang="vi-VN" b="0" i="0" dirty="0">
                <a:solidFill>
                  <a:srgbClr val="333333"/>
                </a:solidFill>
                <a:effectLst/>
                <a:latin typeface="OpenSans"/>
              </a:rPr>
              <a:t> chi </a:t>
            </a:r>
            <a:r>
              <a:rPr lang="vi-VN" b="0" i="0" dirty="0" err="1">
                <a:solidFill>
                  <a:srgbClr val="333333"/>
                </a:solidFill>
                <a:effectLst/>
                <a:latin typeface="OpenSans"/>
              </a:rPr>
              <a:t>phí</a:t>
            </a:r>
            <a:r>
              <a:rPr lang="vi-VN" b="0" i="0" dirty="0">
                <a:solidFill>
                  <a:srgbClr val="333333"/>
                </a:solidFill>
                <a:effectLst/>
                <a:latin typeface="OpenSans"/>
              </a:rPr>
              <a:t> </a:t>
            </a:r>
            <a:r>
              <a:rPr lang="vi-VN" b="0" i="0" dirty="0" err="1">
                <a:solidFill>
                  <a:srgbClr val="333333"/>
                </a:solidFill>
                <a:effectLst/>
                <a:latin typeface="OpenSans"/>
              </a:rPr>
              <a:t>và</a:t>
            </a:r>
            <a:r>
              <a:rPr lang="vi-VN" b="0" i="0" dirty="0">
                <a:solidFill>
                  <a:srgbClr val="333333"/>
                </a:solidFill>
                <a:effectLst/>
                <a:latin typeface="OpenSans"/>
              </a:rPr>
              <a:t> </a:t>
            </a:r>
            <a:r>
              <a:rPr lang="vi-VN" b="0" i="0" dirty="0" err="1">
                <a:solidFill>
                  <a:srgbClr val="333333"/>
                </a:solidFill>
                <a:effectLst/>
                <a:latin typeface="OpenSans"/>
              </a:rPr>
              <a:t>tính</a:t>
            </a:r>
            <a:r>
              <a:rPr lang="vi-VN" b="0" i="0" dirty="0">
                <a:solidFill>
                  <a:srgbClr val="333333"/>
                </a:solidFill>
                <a:effectLst/>
                <a:latin typeface="OpenSans"/>
              </a:rPr>
              <a:t> năng </a:t>
            </a:r>
            <a:r>
              <a:rPr lang="vi-VN" b="0" i="0" dirty="0" err="1">
                <a:solidFill>
                  <a:srgbClr val="333333"/>
                </a:solidFill>
                <a:effectLst/>
                <a:latin typeface="OpenSans"/>
              </a:rPr>
              <a:t>quản</a:t>
            </a:r>
            <a:r>
              <a:rPr lang="vi-VN" b="0" i="0" dirty="0">
                <a:solidFill>
                  <a:srgbClr val="333333"/>
                </a:solidFill>
                <a:effectLst/>
                <a:latin typeface="OpenSans"/>
              </a:rPr>
              <a:t> </a:t>
            </a:r>
            <a:r>
              <a:rPr lang="vi-VN" b="0" i="0" dirty="0" err="1">
                <a:solidFill>
                  <a:srgbClr val="333333"/>
                </a:solidFill>
                <a:effectLst/>
                <a:latin typeface="OpenSans"/>
              </a:rPr>
              <a:t>lý</a:t>
            </a:r>
            <a:r>
              <a:rPr lang="vi-VN" b="0" i="0" dirty="0">
                <a:solidFill>
                  <a:srgbClr val="333333"/>
                </a:solidFill>
                <a:effectLst/>
                <a:latin typeface="OpenSans"/>
              </a:rPr>
              <a:t> </a:t>
            </a:r>
            <a:r>
              <a:rPr lang="vi-VN" b="0" i="0" dirty="0" err="1">
                <a:solidFill>
                  <a:srgbClr val="333333"/>
                </a:solidFill>
                <a:effectLst/>
                <a:latin typeface="OpenSans"/>
              </a:rPr>
              <a:t>dễ</a:t>
            </a:r>
            <a:r>
              <a:rPr lang="vi-VN" b="0" i="0" dirty="0">
                <a:solidFill>
                  <a:srgbClr val="333333"/>
                </a:solidFill>
                <a:effectLst/>
                <a:latin typeface="OpenSans"/>
              </a:rPr>
              <a:t> </a:t>
            </a:r>
            <a:r>
              <a:rPr lang="vi-VN" b="0" i="0" dirty="0" err="1">
                <a:solidFill>
                  <a:srgbClr val="333333"/>
                </a:solidFill>
                <a:effectLst/>
                <a:latin typeface="OpenSans"/>
              </a:rPr>
              <a:t>sử</a:t>
            </a:r>
            <a:r>
              <a:rPr lang="vi-VN" b="0" i="0" dirty="0">
                <a:solidFill>
                  <a:srgbClr val="333333"/>
                </a:solidFill>
                <a:effectLst/>
                <a:latin typeface="OpenSans"/>
              </a:rPr>
              <a:t> </a:t>
            </a:r>
            <a:r>
              <a:rPr lang="vi-VN" b="0" i="0" dirty="0" err="1">
                <a:solidFill>
                  <a:srgbClr val="333333"/>
                </a:solidFill>
                <a:effectLst/>
                <a:latin typeface="OpenSans"/>
              </a:rPr>
              <a:t>dụng</a:t>
            </a:r>
            <a:r>
              <a:rPr lang="vi-VN" b="0" i="0" dirty="0">
                <a:solidFill>
                  <a:srgbClr val="333333"/>
                </a:solidFill>
                <a:effectLst/>
                <a:latin typeface="OpenSans"/>
              </a:rPr>
              <a:t>, </a:t>
            </a:r>
            <a:r>
              <a:rPr lang="vi-VN" b="0" i="0" dirty="0" err="1">
                <a:solidFill>
                  <a:srgbClr val="333333"/>
                </a:solidFill>
                <a:effectLst/>
                <a:latin typeface="OpenSans"/>
              </a:rPr>
              <a:t>bạn</a:t>
            </a:r>
            <a:r>
              <a:rPr lang="vi-VN" b="0" i="0" dirty="0">
                <a:solidFill>
                  <a:srgbClr val="333333"/>
                </a:solidFill>
                <a:effectLst/>
                <a:latin typeface="OpenSans"/>
              </a:rPr>
              <a:t> </a:t>
            </a:r>
            <a:r>
              <a:rPr lang="vi-VN" b="0" i="0" dirty="0" err="1">
                <a:solidFill>
                  <a:srgbClr val="333333"/>
                </a:solidFill>
                <a:effectLst/>
                <a:latin typeface="OpenSans"/>
              </a:rPr>
              <a:t>có</a:t>
            </a:r>
            <a:r>
              <a:rPr lang="vi-VN" b="0" i="0" dirty="0">
                <a:solidFill>
                  <a:srgbClr val="333333"/>
                </a:solidFill>
                <a:effectLst/>
                <a:latin typeface="OpenSans"/>
              </a:rPr>
              <a:t> </a:t>
            </a:r>
            <a:r>
              <a:rPr lang="vi-VN" b="0" i="0" dirty="0" err="1">
                <a:solidFill>
                  <a:srgbClr val="333333"/>
                </a:solidFill>
                <a:effectLst/>
                <a:latin typeface="OpenSans"/>
              </a:rPr>
              <a:t>thể</a:t>
            </a:r>
            <a:r>
              <a:rPr lang="vi-VN" b="0" i="0" dirty="0">
                <a:solidFill>
                  <a:srgbClr val="333333"/>
                </a:solidFill>
                <a:effectLst/>
                <a:latin typeface="OpenSans"/>
              </a:rPr>
              <a:t> </a:t>
            </a:r>
            <a:r>
              <a:rPr lang="vi-VN" b="0" i="0" dirty="0" err="1">
                <a:solidFill>
                  <a:srgbClr val="333333"/>
                </a:solidFill>
                <a:effectLst/>
                <a:latin typeface="OpenSans"/>
              </a:rPr>
              <a:t>tối</a:t>
            </a:r>
            <a:r>
              <a:rPr lang="vi-VN" b="0" i="0" dirty="0">
                <a:solidFill>
                  <a:srgbClr val="333333"/>
                </a:solidFill>
                <a:effectLst/>
                <a:latin typeface="OpenSans"/>
              </a:rPr>
              <a:t> ưu </a:t>
            </a:r>
            <a:r>
              <a:rPr lang="vi-VN" b="0" i="0" dirty="0" err="1">
                <a:solidFill>
                  <a:srgbClr val="333333"/>
                </a:solidFill>
                <a:effectLst/>
                <a:latin typeface="OpenSans"/>
              </a:rPr>
              <a:t>hóa</a:t>
            </a:r>
            <a:r>
              <a:rPr lang="vi-VN" b="0" i="0" dirty="0">
                <a:solidFill>
                  <a:srgbClr val="333333"/>
                </a:solidFill>
                <a:effectLst/>
                <a:latin typeface="OpenSans"/>
              </a:rPr>
              <a:t> chi </a:t>
            </a:r>
            <a:r>
              <a:rPr lang="vi-VN" b="0" i="0" dirty="0" err="1">
                <a:solidFill>
                  <a:srgbClr val="333333"/>
                </a:solidFill>
                <a:effectLst/>
                <a:latin typeface="OpenSans"/>
              </a:rPr>
              <a:t>phí</a:t>
            </a:r>
            <a:r>
              <a:rPr lang="vi-VN" b="0" i="0" dirty="0">
                <a:solidFill>
                  <a:srgbClr val="333333"/>
                </a:solidFill>
                <a:effectLst/>
                <a:latin typeface="OpenSans"/>
              </a:rPr>
              <a:t>, </a:t>
            </a:r>
            <a:r>
              <a:rPr lang="vi-VN" b="0" i="0" dirty="0" err="1">
                <a:solidFill>
                  <a:srgbClr val="333333"/>
                </a:solidFill>
                <a:effectLst/>
                <a:latin typeface="OpenSans"/>
              </a:rPr>
              <a:t>tổ</a:t>
            </a:r>
            <a:r>
              <a:rPr lang="vi-VN" b="0" i="0" dirty="0">
                <a:solidFill>
                  <a:srgbClr val="333333"/>
                </a:solidFill>
                <a:effectLst/>
                <a:latin typeface="OpenSans"/>
              </a:rPr>
              <a:t> </a:t>
            </a:r>
            <a:r>
              <a:rPr lang="vi-VN" b="0" i="0" dirty="0" err="1">
                <a:solidFill>
                  <a:srgbClr val="333333"/>
                </a:solidFill>
                <a:effectLst/>
                <a:latin typeface="OpenSans"/>
              </a:rPr>
              <a:t>chức</a:t>
            </a:r>
            <a:r>
              <a:rPr lang="vi-VN" b="0" i="0" dirty="0">
                <a:solidFill>
                  <a:srgbClr val="333333"/>
                </a:solidFill>
                <a:effectLst/>
                <a:latin typeface="OpenSans"/>
              </a:rPr>
              <a:t> </a:t>
            </a:r>
            <a:r>
              <a:rPr lang="vi-VN" b="0" i="0" dirty="0" err="1">
                <a:solidFill>
                  <a:srgbClr val="333333"/>
                </a:solidFill>
                <a:effectLst/>
                <a:latin typeface="OpenSans"/>
              </a:rPr>
              <a:t>dữ</a:t>
            </a:r>
            <a:r>
              <a:rPr lang="vi-VN" b="0" i="0" dirty="0">
                <a:solidFill>
                  <a:srgbClr val="333333"/>
                </a:solidFill>
                <a:effectLst/>
                <a:latin typeface="OpenSans"/>
              </a:rPr>
              <a:t> </a:t>
            </a:r>
            <a:r>
              <a:rPr lang="vi-VN" b="0" i="0" dirty="0" err="1">
                <a:solidFill>
                  <a:srgbClr val="333333"/>
                </a:solidFill>
                <a:effectLst/>
                <a:latin typeface="OpenSans"/>
              </a:rPr>
              <a:t>liệu</a:t>
            </a:r>
            <a:r>
              <a:rPr lang="vi-VN" b="0" i="0" dirty="0">
                <a:solidFill>
                  <a:srgbClr val="333333"/>
                </a:solidFill>
                <a:effectLst/>
                <a:latin typeface="OpenSans"/>
              </a:rPr>
              <a:t> </a:t>
            </a:r>
            <a:r>
              <a:rPr lang="vi-VN" b="0" i="0" dirty="0" err="1">
                <a:solidFill>
                  <a:srgbClr val="333333"/>
                </a:solidFill>
                <a:effectLst/>
                <a:latin typeface="OpenSans"/>
              </a:rPr>
              <a:t>và</a:t>
            </a:r>
            <a:r>
              <a:rPr lang="vi-VN" b="0" i="0" dirty="0">
                <a:solidFill>
                  <a:srgbClr val="333333"/>
                </a:solidFill>
                <a:effectLst/>
                <a:latin typeface="OpenSans"/>
              </a:rPr>
              <a:t> </a:t>
            </a:r>
            <a:r>
              <a:rPr lang="vi-VN" b="0" i="0" dirty="0" err="1">
                <a:solidFill>
                  <a:srgbClr val="333333"/>
                </a:solidFill>
                <a:effectLst/>
                <a:latin typeface="OpenSans"/>
              </a:rPr>
              <a:t>cấu</a:t>
            </a:r>
            <a:r>
              <a:rPr lang="vi-VN" b="0" i="0" dirty="0">
                <a:solidFill>
                  <a:srgbClr val="333333"/>
                </a:solidFill>
                <a:effectLst/>
                <a:latin typeface="OpenSans"/>
              </a:rPr>
              <a:t> </a:t>
            </a:r>
            <a:r>
              <a:rPr lang="vi-VN" b="0" i="0" dirty="0" err="1">
                <a:solidFill>
                  <a:srgbClr val="333333"/>
                </a:solidFill>
                <a:effectLst/>
                <a:latin typeface="OpenSans"/>
              </a:rPr>
              <a:t>hình</a:t>
            </a:r>
            <a:r>
              <a:rPr lang="vi-VN" b="0" i="0" dirty="0">
                <a:solidFill>
                  <a:srgbClr val="333333"/>
                </a:solidFill>
                <a:effectLst/>
                <a:latin typeface="OpenSans"/>
              </a:rPr>
              <a:t> </a:t>
            </a:r>
            <a:r>
              <a:rPr lang="vi-VN" b="0" i="0" dirty="0" err="1">
                <a:solidFill>
                  <a:srgbClr val="333333"/>
                </a:solidFill>
                <a:effectLst/>
                <a:latin typeface="OpenSans"/>
              </a:rPr>
              <a:t>các</a:t>
            </a:r>
            <a:r>
              <a:rPr lang="vi-VN" b="0" i="0" dirty="0">
                <a:solidFill>
                  <a:srgbClr val="333333"/>
                </a:solidFill>
                <a:effectLst/>
                <a:latin typeface="OpenSans"/>
              </a:rPr>
              <a:t> </a:t>
            </a:r>
            <a:r>
              <a:rPr lang="vi-VN" b="0" i="0" dirty="0" err="1">
                <a:solidFill>
                  <a:srgbClr val="333333"/>
                </a:solidFill>
                <a:effectLst/>
                <a:latin typeface="OpenSans"/>
              </a:rPr>
              <a:t>biện</a:t>
            </a:r>
            <a:r>
              <a:rPr lang="vi-VN" b="0" i="0" dirty="0">
                <a:solidFill>
                  <a:srgbClr val="333333"/>
                </a:solidFill>
                <a:effectLst/>
                <a:latin typeface="OpenSans"/>
              </a:rPr>
              <a:t> </a:t>
            </a:r>
            <a:r>
              <a:rPr lang="vi-VN" b="0" i="0" dirty="0" err="1">
                <a:solidFill>
                  <a:srgbClr val="333333"/>
                </a:solidFill>
                <a:effectLst/>
                <a:latin typeface="OpenSans"/>
              </a:rPr>
              <a:t>pháp</a:t>
            </a:r>
            <a:r>
              <a:rPr lang="vi-VN" b="0" i="0" dirty="0">
                <a:solidFill>
                  <a:srgbClr val="333333"/>
                </a:solidFill>
                <a:effectLst/>
                <a:latin typeface="OpenSans"/>
              </a:rPr>
              <a:t> </a:t>
            </a:r>
            <a:r>
              <a:rPr lang="vi-VN" b="0" i="0" dirty="0" err="1">
                <a:solidFill>
                  <a:srgbClr val="333333"/>
                </a:solidFill>
                <a:effectLst/>
                <a:latin typeface="OpenSans"/>
              </a:rPr>
              <a:t>kiểm</a:t>
            </a:r>
            <a:r>
              <a:rPr lang="vi-VN" b="0" i="0" dirty="0">
                <a:solidFill>
                  <a:srgbClr val="333333"/>
                </a:solidFill>
                <a:effectLst/>
                <a:latin typeface="OpenSans"/>
              </a:rPr>
              <a:t> </a:t>
            </a:r>
            <a:r>
              <a:rPr lang="vi-VN" b="0" i="0" dirty="0" err="1">
                <a:solidFill>
                  <a:srgbClr val="333333"/>
                </a:solidFill>
                <a:effectLst/>
                <a:latin typeface="OpenSans"/>
              </a:rPr>
              <a:t>soát</a:t>
            </a:r>
            <a:r>
              <a:rPr lang="vi-VN" b="0" i="0" dirty="0">
                <a:solidFill>
                  <a:srgbClr val="333333"/>
                </a:solidFill>
                <a:effectLst/>
                <a:latin typeface="OpenSans"/>
              </a:rPr>
              <a:t> </a:t>
            </a:r>
            <a:r>
              <a:rPr lang="vi-VN" b="0" i="0" dirty="0" err="1">
                <a:solidFill>
                  <a:srgbClr val="333333"/>
                </a:solidFill>
                <a:effectLst/>
                <a:latin typeface="OpenSans"/>
              </a:rPr>
              <a:t>quyền</a:t>
            </a:r>
            <a:r>
              <a:rPr lang="vi-VN" b="0" i="0" dirty="0">
                <a:solidFill>
                  <a:srgbClr val="333333"/>
                </a:solidFill>
                <a:effectLst/>
                <a:latin typeface="OpenSans"/>
              </a:rPr>
              <a:t> truy </a:t>
            </a:r>
            <a:r>
              <a:rPr lang="vi-VN" b="0" i="0" dirty="0" err="1">
                <a:solidFill>
                  <a:srgbClr val="333333"/>
                </a:solidFill>
                <a:effectLst/>
                <a:latin typeface="OpenSans"/>
              </a:rPr>
              <a:t>cập</a:t>
            </a:r>
            <a:r>
              <a:rPr lang="vi-VN" b="0" i="0" dirty="0">
                <a:solidFill>
                  <a:srgbClr val="333333"/>
                </a:solidFill>
                <a:effectLst/>
                <a:latin typeface="OpenSans"/>
              </a:rPr>
              <a:t> </a:t>
            </a:r>
            <a:r>
              <a:rPr lang="vi-VN" b="0" i="0" dirty="0" err="1">
                <a:solidFill>
                  <a:srgbClr val="333333"/>
                </a:solidFill>
                <a:effectLst/>
                <a:latin typeface="OpenSans"/>
              </a:rPr>
              <a:t>được</a:t>
            </a:r>
            <a:r>
              <a:rPr lang="vi-VN" b="0" i="0" dirty="0">
                <a:solidFill>
                  <a:srgbClr val="333333"/>
                </a:solidFill>
                <a:effectLst/>
                <a:latin typeface="OpenSans"/>
              </a:rPr>
              <a:t> tinh </a:t>
            </a:r>
            <a:r>
              <a:rPr lang="vi-VN" b="0" i="0" dirty="0" err="1">
                <a:solidFill>
                  <a:srgbClr val="333333"/>
                </a:solidFill>
                <a:effectLst/>
                <a:latin typeface="OpenSans"/>
              </a:rPr>
              <a:t>chỉnh</a:t>
            </a:r>
            <a:r>
              <a:rPr lang="vi-VN" b="0" i="0" dirty="0">
                <a:solidFill>
                  <a:srgbClr val="333333"/>
                </a:solidFill>
                <a:effectLst/>
                <a:latin typeface="OpenSans"/>
              </a:rPr>
              <a:t> </a:t>
            </a:r>
            <a:r>
              <a:rPr lang="vi-VN" b="0" i="0" dirty="0" err="1">
                <a:solidFill>
                  <a:srgbClr val="333333"/>
                </a:solidFill>
                <a:effectLst/>
                <a:latin typeface="OpenSans"/>
              </a:rPr>
              <a:t>để</a:t>
            </a:r>
            <a:r>
              <a:rPr lang="vi-VN" b="0" i="0" dirty="0">
                <a:solidFill>
                  <a:srgbClr val="333333"/>
                </a:solidFill>
                <a:effectLst/>
                <a:latin typeface="OpenSans"/>
              </a:rPr>
              <a:t> </a:t>
            </a:r>
            <a:r>
              <a:rPr lang="vi-VN" b="0" i="0" dirty="0" err="1">
                <a:solidFill>
                  <a:srgbClr val="333333"/>
                </a:solidFill>
                <a:effectLst/>
                <a:latin typeface="OpenSans"/>
              </a:rPr>
              <a:t>đáp</a:t>
            </a:r>
            <a:r>
              <a:rPr lang="vi-VN" b="0" i="0" dirty="0">
                <a:solidFill>
                  <a:srgbClr val="333333"/>
                </a:solidFill>
                <a:effectLst/>
                <a:latin typeface="OpenSans"/>
              </a:rPr>
              <a:t> </a:t>
            </a:r>
            <a:r>
              <a:rPr lang="vi-VN" b="0" i="0" dirty="0" err="1">
                <a:solidFill>
                  <a:srgbClr val="333333"/>
                </a:solidFill>
                <a:effectLst/>
                <a:latin typeface="OpenSans"/>
              </a:rPr>
              <a:t>ứng</a:t>
            </a:r>
            <a:r>
              <a:rPr lang="vi-VN" b="0" i="0" dirty="0">
                <a:solidFill>
                  <a:srgbClr val="333333"/>
                </a:solidFill>
                <a:effectLst/>
                <a:latin typeface="OpenSans"/>
              </a:rPr>
              <a:t> yêu </a:t>
            </a:r>
            <a:r>
              <a:rPr lang="vi-VN" b="0" i="0" dirty="0" err="1">
                <a:solidFill>
                  <a:srgbClr val="333333"/>
                </a:solidFill>
                <a:effectLst/>
                <a:latin typeface="OpenSans"/>
              </a:rPr>
              <a:t>cầu</a:t>
            </a:r>
            <a:r>
              <a:rPr lang="vi-VN" b="0" i="0" dirty="0">
                <a:solidFill>
                  <a:srgbClr val="333333"/>
                </a:solidFill>
                <a:effectLst/>
                <a:latin typeface="OpenSans"/>
              </a:rPr>
              <a:t> </a:t>
            </a:r>
            <a:r>
              <a:rPr lang="vi-VN" b="0" i="0" dirty="0" err="1">
                <a:solidFill>
                  <a:srgbClr val="333333"/>
                </a:solidFill>
                <a:effectLst/>
                <a:latin typeface="OpenSans"/>
              </a:rPr>
              <a:t>cụ</a:t>
            </a:r>
            <a:r>
              <a:rPr lang="vi-VN" b="0" i="0" dirty="0">
                <a:solidFill>
                  <a:srgbClr val="333333"/>
                </a:solidFill>
                <a:effectLst/>
                <a:latin typeface="OpenSans"/>
              </a:rPr>
              <a:t> </a:t>
            </a:r>
            <a:r>
              <a:rPr lang="vi-VN" b="0" i="0" dirty="0" err="1">
                <a:solidFill>
                  <a:srgbClr val="333333"/>
                </a:solidFill>
                <a:effectLst/>
                <a:latin typeface="OpenSans"/>
              </a:rPr>
              <a:t>thể</a:t>
            </a:r>
            <a:r>
              <a:rPr lang="vi-VN" b="0" i="0" dirty="0">
                <a:solidFill>
                  <a:srgbClr val="333333"/>
                </a:solidFill>
                <a:effectLst/>
                <a:latin typeface="OpenSans"/>
              </a:rPr>
              <a:t> </a:t>
            </a:r>
            <a:r>
              <a:rPr lang="vi-VN" b="0" i="0" dirty="0" err="1">
                <a:solidFill>
                  <a:srgbClr val="333333"/>
                </a:solidFill>
                <a:effectLst/>
                <a:latin typeface="OpenSans"/>
              </a:rPr>
              <a:t>về</a:t>
            </a:r>
            <a:r>
              <a:rPr lang="vi-VN" b="0" i="0" dirty="0">
                <a:solidFill>
                  <a:srgbClr val="333333"/>
                </a:solidFill>
                <a:effectLst/>
                <a:latin typeface="OpenSans"/>
              </a:rPr>
              <a:t> kinh doanh, </a:t>
            </a:r>
            <a:r>
              <a:rPr lang="vi-VN" b="0" i="0" dirty="0" err="1">
                <a:solidFill>
                  <a:srgbClr val="333333"/>
                </a:solidFill>
                <a:effectLst/>
                <a:latin typeface="OpenSans"/>
              </a:rPr>
              <a:t>tổ</a:t>
            </a:r>
            <a:r>
              <a:rPr lang="vi-VN" b="0" i="0" dirty="0">
                <a:solidFill>
                  <a:srgbClr val="333333"/>
                </a:solidFill>
                <a:effectLst/>
                <a:latin typeface="OpenSans"/>
              </a:rPr>
              <a:t> </a:t>
            </a:r>
            <a:r>
              <a:rPr lang="vi-VN" b="0" i="0" dirty="0" err="1">
                <a:solidFill>
                  <a:srgbClr val="333333"/>
                </a:solidFill>
                <a:effectLst/>
                <a:latin typeface="OpenSans"/>
              </a:rPr>
              <a:t>chức</a:t>
            </a:r>
            <a:r>
              <a:rPr lang="vi-VN" b="0" i="0" dirty="0">
                <a:solidFill>
                  <a:srgbClr val="333333"/>
                </a:solidFill>
                <a:effectLst/>
                <a:latin typeface="OpenSans"/>
              </a:rPr>
              <a:t> </a:t>
            </a:r>
            <a:r>
              <a:rPr lang="vi-VN" b="0" i="0" dirty="0" err="1">
                <a:solidFill>
                  <a:srgbClr val="333333"/>
                </a:solidFill>
                <a:effectLst/>
                <a:latin typeface="OpenSans"/>
              </a:rPr>
              <a:t>và</a:t>
            </a:r>
            <a:r>
              <a:rPr lang="vi-VN" b="0" i="0" dirty="0">
                <a:solidFill>
                  <a:srgbClr val="333333"/>
                </a:solidFill>
                <a:effectLst/>
                <a:latin typeface="OpenSans"/>
              </a:rPr>
              <a:t> tuân </a:t>
            </a:r>
            <a:r>
              <a:rPr lang="vi-VN" b="0" i="0" dirty="0" err="1">
                <a:solidFill>
                  <a:srgbClr val="333333"/>
                </a:solidFill>
                <a:effectLst/>
                <a:latin typeface="OpenSans"/>
              </a:rPr>
              <a:t>thủ</a:t>
            </a:r>
            <a:r>
              <a:rPr lang="vi-VN" b="0" i="0" dirty="0">
                <a:solidFill>
                  <a:srgbClr val="333333"/>
                </a:solidFill>
                <a:effectLst/>
                <a:latin typeface="OpenSans"/>
              </a:rPr>
              <a:t>.</a:t>
            </a:r>
            <a:endParaRPr lang="vi-VN" dirty="0"/>
          </a:p>
        </p:txBody>
      </p:sp>
      <p:sp>
        <p:nvSpPr>
          <p:cNvPr id="4" name="Chỗ dành sẵn cho Số hiệu Bản chiếu 3"/>
          <p:cNvSpPr>
            <a:spLocks noGrp="1"/>
          </p:cNvSpPr>
          <p:nvPr>
            <p:ph type="sldNum" sz="quarter" idx="5"/>
          </p:nvPr>
        </p:nvSpPr>
        <p:spPr/>
        <p:txBody>
          <a:bodyPr/>
          <a:lstStyle/>
          <a:p>
            <a:fld id="{4295C818-A9D4-4A56-AD04-9325DB89270F}" type="slidenum">
              <a:rPr lang="en-US" smtClean="0"/>
              <a:t>10</a:t>
            </a:fld>
            <a:endParaRPr lang="en-US"/>
          </a:p>
        </p:txBody>
      </p:sp>
    </p:spTree>
    <p:extLst>
      <p:ext uri="{BB962C8B-B14F-4D97-AF65-F5344CB8AC3E}">
        <p14:creationId xmlns:p14="http://schemas.microsoft.com/office/powerpoint/2010/main" val="914702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solidFill>
                  <a:srgbClr val="1B1B1B"/>
                </a:solidFill>
                <a:effectLst/>
                <a:latin typeface="Open Sans" panose="020B0606030504020204" pitchFamily="34" charset="0"/>
              </a:rPr>
              <a:t>Apache Spark là một framework mã nguồn mở tính toán cụm, được phát triển sơ khởi vào năm 2009 bởi AMPLab. Sau này, Spark đã được trao cho Apache Software Foundation vào năm 2013 và được phát triển cho đến nay.</a:t>
            </a:r>
            <a:endParaRPr lang="en-US"/>
          </a:p>
        </p:txBody>
      </p:sp>
      <p:sp>
        <p:nvSpPr>
          <p:cNvPr id="4" name="Slide Number Placeholder 3"/>
          <p:cNvSpPr>
            <a:spLocks noGrp="1"/>
          </p:cNvSpPr>
          <p:nvPr>
            <p:ph type="sldNum" sz="quarter" idx="5"/>
          </p:nvPr>
        </p:nvSpPr>
        <p:spPr/>
        <p:txBody>
          <a:bodyPr/>
          <a:lstStyle/>
          <a:p>
            <a:fld id="{4295C818-A9D4-4A56-AD04-9325DB89270F}" type="slidenum">
              <a:rPr lang="en-US" smtClean="0"/>
              <a:t>12</a:t>
            </a:fld>
            <a:endParaRPr lang="en-US"/>
          </a:p>
        </p:txBody>
      </p:sp>
    </p:spTree>
    <p:extLst>
      <p:ext uri="{BB962C8B-B14F-4D97-AF65-F5344CB8AC3E}">
        <p14:creationId xmlns:p14="http://schemas.microsoft.com/office/powerpoint/2010/main" val="639171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D202256-BE51-44FF-9272-AEE5A55BD00F}"/>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028D35EB-CA7E-4B83-962F-17675E64FF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956AA093-5EC8-45AE-87CB-DFDBAC8B3AAA}"/>
              </a:ext>
            </a:extLst>
          </p:cNvPr>
          <p:cNvSpPr>
            <a:spLocks noGrp="1"/>
          </p:cNvSpPr>
          <p:nvPr>
            <p:ph type="dt" sz="half" idx="10"/>
          </p:nvPr>
        </p:nvSpPr>
        <p:spPr/>
        <p:txBody>
          <a:bodyPr/>
          <a:lstStyle/>
          <a:p>
            <a:fld id="{332227A1-3777-4FC3-9D0D-F11D57F5FA2F}" type="datetimeFigureOut">
              <a:rPr lang="vi-VN" smtClean="0"/>
              <a:t>27/11/2022</a:t>
            </a:fld>
            <a:endParaRPr lang="vi-VN"/>
          </a:p>
        </p:txBody>
      </p:sp>
      <p:sp>
        <p:nvSpPr>
          <p:cNvPr id="5" name="Chỗ dành sẵn cho Chân trang 4">
            <a:extLst>
              <a:ext uri="{FF2B5EF4-FFF2-40B4-BE49-F238E27FC236}">
                <a16:creationId xmlns:a16="http://schemas.microsoft.com/office/drawing/2014/main" id="{7EC13800-DB8F-4EE6-A884-4D2BF19755A2}"/>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970A3234-C6DF-47F4-8719-0CB7F779AF46}"/>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3245517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B743545-C39D-4AE1-B13F-668C8AB9DBE0}"/>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ED30F54F-F620-40D5-A47B-DCA545A2E704}"/>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F25C3DD2-2F8D-4BBA-BE66-9D01C539E1D2}"/>
              </a:ext>
            </a:extLst>
          </p:cNvPr>
          <p:cNvSpPr>
            <a:spLocks noGrp="1"/>
          </p:cNvSpPr>
          <p:nvPr>
            <p:ph type="dt" sz="half" idx="10"/>
          </p:nvPr>
        </p:nvSpPr>
        <p:spPr/>
        <p:txBody>
          <a:bodyPr/>
          <a:lstStyle/>
          <a:p>
            <a:fld id="{332227A1-3777-4FC3-9D0D-F11D57F5FA2F}" type="datetimeFigureOut">
              <a:rPr lang="vi-VN" smtClean="0"/>
              <a:t>27/11/2022</a:t>
            </a:fld>
            <a:endParaRPr lang="vi-VN"/>
          </a:p>
        </p:txBody>
      </p:sp>
      <p:sp>
        <p:nvSpPr>
          <p:cNvPr id="5" name="Chỗ dành sẵn cho Chân trang 4">
            <a:extLst>
              <a:ext uri="{FF2B5EF4-FFF2-40B4-BE49-F238E27FC236}">
                <a16:creationId xmlns:a16="http://schemas.microsoft.com/office/drawing/2014/main" id="{7C2F9241-3C7B-470B-81AB-AD2D79606860}"/>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B2274DD5-51C4-4AE0-AAF7-B22733939ED3}"/>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637833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21CFF058-C43E-4A66-A581-0ED2CB4C6B25}"/>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09BA4B57-2514-4C3D-AC86-EA61F6E26392}"/>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8B26F0C9-0D23-4157-AB4E-3DCA2B4D3483}"/>
              </a:ext>
            </a:extLst>
          </p:cNvPr>
          <p:cNvSpPr>
            <a:spLocks noGrp="1"/>
          </p:cNvSpPr>
          <p:nvPr>
            <p:ph type="dt" sz="half" idx="10"/>
          </p:nvPr>
        </p:nvSpPr>
        <p:spPr/>
        <p:txBody>
          <a:bodyPr/>
          <a:lstStyle/>
          <a:p>
            <a:fld id="{332227A1-3777-4FC3-9D0D-F11D57F5FA2F}" type="datetimeFigureOut">
              <a:rPr lang="vi-VN" smtClean="0"/>
              <a:t>27/11/2022</a:t>
            </a:fld>
            <a:endParaRPr lang="vi-VN"/>
          </a:p>
        </p:txBody>
      </p:sp>
      <p:sp>
        <p:nvSpPr>
          <p:cNvPr id="5" name="Chỗ dành sẵn cho Chân trang 4">
            <a:extLst>
              <a:ext uri="{FF2B5EF4-FFF2-40B4-BE49-F238E27FC236}">
                <a16:creationId xmlns:a16="http://schemas.microsoft.com/office/drawing/2014/main" id="{2CF75C93-7D0D-404D-AEBD-A8D9928124C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6B584250-A5C1-4AF4-B61E-18F81A327A94}"/>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810165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A44104A-0067-47DC-B40D-D5052E9E4BDD}"/>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AE1616DC-7038-48E0-BF1A-C621B7104C43}"/>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A2C363D9-5FEB-421C-A407-D2DB93B2831E}"/>
              </a:ext>
            </a:extLst>
          </p:cNvPr>
          <p:cNvSpPr>
            <a:spLocks noGrp="1"/>
          </p:cNvSpPr>
          <p:nvPr>
            <p:ph type="dt" sz="half" idx="10"/>
          </p:nvPr>
        </p:nvSpPr>
        <p:spPr/>
        <p:txBody>
          <a:bodyPr/>
          <a:lstStyle/>
          <a:p>
            <a:fld id="{332227A1-3777-4FC3-9D0D-F11D57F5FA2F}" type="datetimeFigureOut">
              <a:rPr lang="vi-VN" smtClean="0"/>
              <a:t>27/11/2022</a:t>
            </a:fld>
            <a:endParaRPr lang="vi-VN"/>
          </a:p>
        </p:txBody>
      </p:sp>
      <p:sp>
        <p:nvSpPr>
          <p:cNvPr id="5" name="Chỗ dành sẵn cho Chân trang 4">
            <a:extLst>
              <a:ext uri="{FF2B5EF4-FFF2-40B4-BE49-F238E27FC236}">
                <a16:creationId xmlns:a16="http://schemas.microsoft.com/office/drawing/2014/main" id="{60B13F9D-86B6-4AF5-9EA3-C7864A6D0E4D}"/>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76F21135-DC56-49E9-A2FF-59EE99DC10AC}"/>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122383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0BF0E64-0544-453C-8299-591D63B93C92}"/>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95C97479-8525-4A40-B351-039703911C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4E1AEEDF-5454-4836-9FC9-BFEA18004679}"/>
              </a:ext>
            </a:extLst>
          </p:cNvPr>
          <p:cNvSpPr>
            <a:spLocks noGrp="1"/>
          </p:cNvSpPr>
          <p:nvPr>
            <p:ph type="dt" sz="half" idx="10"/>
          </p:nvPr>
        </p:nvSpPr>
        <p:spPr/>
        <p:txBody>
          <a:bodyPr/>
          <a:lstStyle/>
          <a:p>
            <a:fld id="{332227A1-3777-4FC3-9D0D-F11D57F5FA2F}" type="datetimeFigureOut">
              <a:rPr lang="vi-VN" smtClean="0"/>
              <a:t>27/11/2022</a:t>
            </a:fld>
            <a:endParaRPr lang="vi-VN"/>
          </a:p>
        </p:txBody>
      </p:sp>
      <p:sp>
        <p:nvSpPr>
          <p:cNvPr id="5" name="Chỗ dành sẵn cho Chân trang 4">
            <a:extLst>
              <a:ext uri="{FF2B5EF4-FFF2-40B4-BE49-F238E27FC236}">
                <a16:creationId xmlns:a16="http://schemas.microsoft.com/office/drawing/2014/main" id="{275F3671-447E-409D-934E-1B3D734E82C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44F0EB76-B8F7-425C-A067-A0E154999AEC}"/>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467128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88839F9-0053-4FD0-A606-D8DFE3D84594}"/>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EBCF098F-A812-4775-8C70-5A10D7285D13}"/>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FAA4188F-087F-4690-9A6F-CC9BB49B2055}"/>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A764628C-022E-4F74-9C0E-60D48C375DBA}"/>
              </a:ext>
            </a:extLst>
          </p:cNvPr>
          <p:cNvSpPr>
            <a:spLocks noGrp="1"/>
          </p:cNvSpPr>
          <p:nvPr>
            <p:ph type="dt" sz="half" idx="10"/>
          </p:nvPr>
        </p:nvSpPr>
        <p:spPr/>
        <p:txBody>
          <a:bodyPr/>
          <a:lstStyle/>
          <a:p>
            <a:fld id="{332227A1-3777-4FC3-9D0D-F11D57F5FA2F}" type="datetimeFigureOut">
              <a:rPr lang="vi-VN" smtClean="0"/>
              <a:t>27/11/2022</a:t>
            </a:fld>
            <a:endParaRPr lang="vi-VN"/>
          </a:p>
        </p:txBody>
      </p:sp>
      <p:sp>
        <p:nvSpPr>
          <p:cNvPr id="6" name="Chỗ dành sẵn cho Chân trang 5">
            <a:extLst>
              <a:ext uri="{FF2B5EF4-FFF2-40B4-BE49-F238E27FC236}">
                <a16:creationId xmlns:a16="http://schemas.microsoft.com/office/drawing/2014/main" id="{28287B23-E93C-414D-89DE-4584FD2054C9}"/>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7EEC3290-72BC-4300-B565-B97FFE25AE3F}"/>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59229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BC5843C-DA0E-4E53-9946-C54B0856DC0D}"/>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89A47275-2355-4B11-8450-9CFD9F8C51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CFF6E7D6-5E03-4A6F-9F96-B0836683D01C}"/>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9177E020-8867-4CC7-9BB8-B51F7F4288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2BEA4640-A030-4C7D-A146-3C0DB5A35EF0}"/>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1026D718-42EE-47AC-B3A0-6E88626B0090}"/>
              </a:ext>
            </a:extLst>
          </p:cNvPr>
          <p:cNvSpPr>
            <a:spLocks noGrp="1"/>
          </p:cNvSpPr>
          <p:nvPr>
            <p:ph type="dt" sz="half" idx="10"/>
          </p:nvPr>
        </p:nvSpPr>
        <p:spPr/>
        <p:txBody>
          <a:bodyPr/>
          <a:lstStyle/>
          <a:p>
            <a:fld id="{332227A1-3777-4FC3-9D0D-F11D57F5FA2F}" type="datetimeFigureOut">
              <a:rPr lang="vi-VN" smtClean="0"/>
              <a:t>27/11/2022</a:t>
            </a:fld>
            <a:endParaRPr lang="vi-VN"/>
          </a:p>
        </p:txBody>
      </p:sp>
      <p:sp>
        <p:nvSpPr>
          <p:cNvPr id="8" name="Chỗ dành sẵn cho Chân trang 7">
            <a:extLst>
              <a:ext uri="{FF2B5EF4-FFF2-40B4-BE49-F238E27FC236}">
                <a16:creationId xmlns:a16="http://schemas.microsoft.com/office/drawing/2014/main" id="{5294714B-1342-482D-89B3-41B3F76D477B}"/>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57D87E37-E29A-454E-9C47-3A999C02B154}"/>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501486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A103238-999A-40D5-8B57-AC9AE86E08B8}"/>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2C83C96E-AADE-4BCA-B7B9-17AAFEC8570E}"/>
              </a:ext>
            </a:extLst>
          </p:cNvPr>
          <p:cNvSpPr>
            <a:spLocks noGrp="1"/>
          </p:cNvSpPr>
          <p:nvPr>
            <p:ph type="dt" sz="half" idx="10"/>
          </p:nvPr>
        </p:nvSpPr>
        <p:spPr/>
        <p:txBody>
          <a:bodyPr/>
          <a:lstStyle/>
          <a:p>
            <a:fld id="{332227A1-3777-4FC3-9D0D-F11D57F5FA2F}" type="datetimeFigureOut">
              <a:rPr lang="vi-VN" smtClean="0"/>
              <a:t>27/11/2022</a:t>
            </a:fld>
            <a:endParaRPr lang="vi-VN"/>
          </a:p>
        </p:txBody>
      </p:sp>
      <p:sp>
        <p:nvSpPr>
          <p:cNvPr id="4" name="Chỗ dành sẵn cho Chân trang 3">
            <a:extLst>
              <a:ext uri="{FF2B5EF4-FFF2-40B4-BE49-F238E27FC236}">
                <a16:creationId xmlns:a16="http://schemas.microsoft.com/office/drawing/2014/main" id="{A25178C1-9637-44A7-9718-79E32175CE9F}"/>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966EA846-8D17-4803-A8F3-C0B5AA2956F8}"/>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492817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4C2CF4FF-EF3D-48C7-B750-82671D8AA4C4}"/>
              </a:ext>
            </a:extLst>
          </p:cNvPr>
          <p:cNvSpPr>
            <a:spLocks noGrp="1"/>
          </p:cNvSpPr>
          <p:nvPr>
            <p:ph type="dt" sz="half" idx="10"/>
          </p:nvPr>
        </p:nvSpPr>
        <p:spPr/>
        <p:txBody>
          <a:bodyPr/>
          <a:lstStyle/>
          <a:p>
            <a:fld id="{332227A1-3777-4FC3-9D0D-F11D57F5FA2F}" type="datetimeFigureOut">
              <a:rPr lang="vi-VN" smtClean="0"/>
              <a:t>27/11/2022</a:t>
            </a:fld>
            <a:endParaRPr lang="vi-VN"/>
          </a:p>
        </p:txBody>
      </p:sp>
      <p:sp>
        <p:nvSpPr>
          <p:cNvPr id="3" name="Chỗ dành sẵn cho Chân trang 2">
            <a:extLst>
              <a:ext uri="{FF2B5EF4-FFF2-40B4-BE49-F238E27FC236}">
                <a16:creationId xmlns:a16="http://schemas.microsoft.com/office/drawing/2014/main" id="{E531C112-0D47-496D-AD99-E78B6C7B4E23}"/>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5712082B-2213-49C0-89DB-8302E8A74152}"/>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566261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D2C0758-72D0-4C08-919E-61327BB5E753}"/>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91C9E343-3409-4FB0-8952-1F1B6644BF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F0BD3587-C59A-4D1A-AC14-C65DD0D734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A71F6FE-38B2-4AAC-8CB6-75A5D9CE218F}"/>
              </a:ext>
            </a:extLst>
          </p:cNvPr>
          <p:cNvSpPr>
            <a:spLocks noGrp="1"/>
          </p:cNvSpPr>
          <p:nvPr>
            <p:ph type="dt" sz="half" idx="10"/>
          </p:nvPr>
        </p:nvSpPr>
        <p:spPr/>
        <p:txBody>
          <a:bodyPr/>
          <a:lstStyle/>
          <a:p>
            <a:fld id="{332227A1-3777-4FC3-9D0D-F11D57F5FA2F}" type="datetimeFigureOut">
              <a:rPr lang="vi-VN" smtClean="0"/>
              <a:t>27/11/2022</a:t>
            </a:fld>
            <a:endParaRPr lang="vi-VN"/>
          </a:p>
        </p:txBody>
      </p:sp>
      <p:sp>
        <p:nvSpPr>
          <p:cNvPr id="6" name="Chỗ dành sẵn cho Chân trang 5">
            <a:extLst>
              <a:ext uri="{FF2B5EF4-FFF2-40B4-BE49-F238E27FC236}">
                <a16:creationId xmlns:a16="http://schemas.microsoft.com/office/drawing/2014/main" id="{A4EE020A-CDF4-45F1-9960-4724AFD3E9B5}"/>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F3C46944-8723-4D71-83F4-C66705895783}"/>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11506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2FB5F8B-11CB-454A-8A8E-0C96F1B24B3C}"/>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7EEDEB98-A7FD-4C21-9A9B-E60A21D896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9EFAB60A-2324-4D98-93BB-A9B7F5CC4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FEF4874F-BA8C-4FF2-BA59-1E556BD417EF}"/>
              </a:ext>
            </a:extLst>
          </p:cNvPr>
          <p:cNvSpPr>
            <a:spLocks noGrp="1"/>
          </p:cNvSpPr>
          <p:nvPr>
            <p:ph type="dt" sz="half" idx="10"/>
          </p:nvPr>
        </p:nvSpPr>
        <p:spPr/>
        <p:txBody>
          <a:bodyPr/>
          <a:lstStyle/>
          <a:p>
            <a:fld id="{332227A1-3777-4FC3-9D0D-F11D57F5FA2F}" type="datetimeFigureOut">
              <a:rPr lang="vi-VN" smtClean="0"/>
              <a:t>27/11/2022</a:t>
            </a:fld>
            <a:endParaRPr lang="vi-VN"/>
          </a:p>
        </p:txBody>
      </p:sp>
      <p:sp>
        <p:nvSpPr>
          <p:cNvPr id="6" name="Chỗ dành sẵn cho Chân trang 5">
            <a:extLst>
              <a:ext uri="{FF2B5EF4-FFF2-40B4-BE49-F238E27FC236}">
                <a16:creationId xmlns:a16="http://schemas.microsoft.com/office/drawing/2014/main" id="{142A9F6A-29B8-41FB-88D1-FD2E2CF8785F}"/>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EF904D02-AC42-4743-B022-D6D344571D0E}"/>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080170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A8E1A7E4-507B-44E7-B79A-727D167C1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E9E1057D-45E8-4406-9236-AD8BF005C2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4660935C-F773-49F8-8F9D-DA9FD0D3D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2227A1-3777-4FC3-9D0D-F11D57F5FA2F}" type="datetimeFigureOut">
              <a:rPr lang="vi-VN" smtClean="0"/>
              <a:t>27/11/2022</a:t>
            </a:fld>
            <a:endParaRPr lang="vi-VN"/>
          </a:p>
        </p:txBody>
      </p:sp>
      <p:sp>
        <p:nvSpPr>
          <p:cNvPr id="5" name="Chỗ dành sẵn cho Chân trang 4">
            <a:extLst>
              <a:ext uri="{FF2B5EF4-FFF2-40B4-BE49-F238E27FC236}">
                <a16:creationId xmlns:a16="http://schemas.microsoft.com/office/drawing/2014/main" id="{C3AD8929-C07F-4367-A2D2-E145F75133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05000DBF-9844-48F6-830D-0404A4904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567E99-5868-4D23-843D-6361DE57850D}" type="slidenum">
              <a:rPr lang="vi-VN" smtClean="0"/>
              <a:t>‹#›</a:t>
            </a:fld>
            <a:endParaRPr lang="vi-VN"/>
          </a:p>
        </p:txBody>
      </p:sp>
    </p:spTree>
    <p:extLst>
      <p:ext uri="{BB962C8B-B14F-4D97-AF65-F5344CB8AC3E}">
        <p14:creationId xmlns:p14="http://schemas.microsoft.com/office/powerpoint/2010/main" val="3242989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image" Target="../media/image1.jfif"/><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fif"/></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3.png"/><Relationship Id="rId3" Type="http://schemas.openxmlformats.org/officeDocument/2006/relationships/image" Target="../media/image8.png"/><Relationship Id="rId7" Type="http://schemas.openxmlformats.org/officeDocument/2006/relationships/image" Target="../media/image13.png"/><Relationship Id="rId12"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hyperlink" Target="https://aws.amazon.com/vi/emr/features/presto/" TargetMode="External"/><Relationship Id="rId5" Type="http://schemas.openxmlformats.org/officeDocument/2006/relationships/image" Target="../media/image10.png"/><Relationship Id="rId10" Type="http://schemas.openxmlformats.org/officeDocument/2006/relationships/hyperlink" Target="https://aws.amazon.com/vi/emr/features/hive/" TargetMode="External"/><Relationship Id="rId4" Type="http://schemas.openxmlformats.org/officeDocument/2006/relationships/image" Target="../media/image9.png"/><Relationship Id="rId9" Type="http://schemas.openxmlformats.org/officeDocument/2006/relationships/hyperlink" Target="https://aws.amazon.com/vi/emr/features/spark/"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pn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jfif"/><Relationship Id="rId7" Type="http://schemas.openxmlformats.org/officeDocument/2006/relationships/image" Target="../media/image10.png"/><Relationship Id="rId2" Type="http://schemas.openxmlformats.org/officeDocument/2006/relationships/image" Target="../media/image1.jfif"/><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4.jp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25.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8.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4BB7EDCF-AFEC-4FC7-96EE-E74007DFCC87}"/>
              </a:ext>
            </a:extLst>
          </p:cNvPr>
          <p:cNvSpPr txBox="1"/>
          <p:nvPr/>
        </p:nvSpPr>
        <p:spPr>
          <a:xfrm>
            <a:off x="5991223" y="2641139"/>
            <a:ext cx="2868706"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Group 8</a:t>
            </a:r>
            <a:endParaRPr lang="vi-VN" sz="3200" b="1" dirty="0">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0EB94A77-D163-42CB-B98D-B353189D66E1}"/>
              </a:ext>
            </a:extLst>
          </p:cNvPr>
          <p:cNvSpPr/>
          <p:nvPr/>
        </p:nvSpPr>
        <p:spPr>
          <a:xfrm>
            <a:off x="0" y="0"/>
            <a:ext cx="5457825" cy="6858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0571426C-8397-435E-9013-3A7E9B9E9666}"/>
              </a:ext>
            </a:extLst>
          </p:cNvPr>
          <p:cNvSpPr txBox="1"/>
          <p:nvPr/>
        </p:nvSpPr>
        <p:spPr>
          <a:xfrm>
            <a:off x="5991223" y="3423484"/>
            <a:ext cx="2362200"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Cloud Computing</a:t>
            </a:r>
          </a:p>
          <a:p>
            <a:r>
              <a:rPr lang="en-US" dirty="0"/>
              <a:t>GV. </a:t>
            </a:r>
            <a:r>
              <a:rPr lang="en-US" dirty="0" err="1"/>
              <a:t>Huỳnh</a:t>
            </a:r>
            <a:r>
              <a:rPr lang="en-US" dirty="0"/>
              <a:t> </a:t>
            </a:r>
            <a:r>
              <a:rPr lang="en-US" dirty="0" err="1"/>
              <a:t>Xuân</a:t>
            </a:r>
            <a:r>
              <a:rPr lang="en-US" dirty="0"/>
              <a:t> </a:t>
            </a:r>
            <a:r>
              <a:rPr lang="en-US" dirty="0" err="1"/>
              <a:t>Phụng</a:t>
            </a:r>
            <a:endParaRPr lang="vi-VN" dirty="0">
              <a:latin typeface="Arial" panose="020B0604020202020204" pitchFamily="34" charset="0"/>
              <a:cs typeface="Arial" panose="020B0604020202020204" pitchFamily="34" charset="0"/>
            </a:endParaRPr>
          </a:p>
        </p:txBody>
      </p:sp>
      <p:sp>
        <p:nvSpPr>
          <p:cNvPr id="6" name="Hộp Văn bản 5">
            <a:extLst>
              <a:ext uri="{FF2B5EF4-FFF2-40B4-BE49-F238E27FC236}">
                <a16:creationId xmlns:a16="http://schemas.microsoft.com/office/drawing/2014/main" id="{9366F07B-FCAD-49E9-B85D-0AEB33AB3405}"/>
              </a:ext>
            </a:extLst>
          </p:cNvPr>
          <p:cNvSpPr txBox="1"/>
          <p:nvPr/>
        </p:nvSpPr>
        <p:spPr>
          <a:xfrm>
            <a:off x="3358116" y="8255440"/>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grpSp>
        <p:nvGrpSpPr>
          <p:cNvPr id="8" name="Nhóm 7">
            <a:extLst>
              <a:ext uri="{FF2B5EF4-FFF2-40B4-BE49-F238E27FC236}">
                <a16:creationId xmlns:a16="http://schemas.microsoft.com/office/drawing/2014/main" id="{A92F0D7B-551C-4755-A16B-535CE8D48886}"/>
              </a:ext>
            </a:extLst>
          </p:cNvPr>
          <p:cNvGrpSpPr/>
          <p:nvPr/>
        </p:nvGrpSpPr>
        <p:grpSpPr>
          <a:xfrm>
            <a:off x="962810" y="10363585"/>
            <a:ext cx="2598318" cy="2640795"/>
            <a:chOff x="962810" y="2371059"/>
            <a:chExt cx="2598318" cy="2640795"/>
          </a:xfrm>
        </p:grpSpPr>
        <p:sp>
          <p:nvSpPr>
            <p:cNvPr id="9" name="Hình Bầu dục 8">
              <a:extLst>
                <a:ext uri="{FF2B5EF4-FFF2-40B4-BE49-F238E27FC236}">
                  <a16:creationId xmlns:a16="http://schemas.microsoft.com/office/drawing/2014/main" id="{38CCD606-5E16-4ACE-872C-7AB0A9D035B8}"/>
                </a:ext>
              </a:extLst>
            </p:cNvPr>
            <p:cNvSpPr/>
            <p:nvPr/>
          </p:nvSpPr>
          <p:spPr>
            <a:xfrm>
              <a:off x="1367845" y="2371059"/>
              <a:ext cx="1788249" cy="179689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ộp Văn bản 9">
              <a:extLst>
                <a:ext uri="{FF2B5EF4-FFF2-40B4-BE49-F238E27FC236}">
                  <a16:creationId xmlns:a16="http://schemas.microsoft.com/office/drawing/2014/main" id="{DF33CB1E-F3E7-445F-AC6B-3524B1CA086D}"/>
                </a:ext>
              </a:extLst>
            </p:cNvPr>
            <p:cNvSpPr txBox="1"/>
            <p:nvPr/>
          </p:nvSpPr>
          <p:spPr>
            <a:xfrm>
              <a:off x="962810" y="4365523"/>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11" name="Nhóm 10">
            <a:extLst>
              <a:ext uri="{FF2B5EF4-FFF2-40B4-BE49-F238E27FC236}">
                <a16:creationId xmlns:a16="http://schemas.microsoft.com/office/drawing/2014/main" id="{5BC4E160-62A6-4C48-A0E5-F5268696A431}"/>
              </a:ext>
            </a:extLst>
          </p:cNvPr>
          <p:cNvGrpSpPr/>
          <p:nvPr/>
        </p:nvGrpSpPr>
        <p:grpSpPr>
          <a:xfrm>
            <a:off x="3518168" y="12275513"/>
            <a:ext cx="2598318" cy="2640796"/>
            <a:chOff x="3518168" y="2371058"/>
            <a:chExt cx="2598318" cy="2640796"/>
          </a:xfrm>
        </p:grpSpPr>
        <p:sp>
          <p:nvSpPr>
            <p:cNvPr id="12" name="Hình Bầu dục 11">
              <a:extLst>
                <a:ext uri="{FF2B5EF4-FFF2-40B4-BE49-F238E27FC236}">
                  <a16:creationId xmlns:a16="http://schemas.microsoft.com/office/drawing/2014/main" id="{41FAC886-6A3C-4F88-A2B6-40DFD12C2238}"/>
                </a:ext>
              </a:extLst>
            </p:cNvPr>
            <p:cNvSpPr/>
            <p:nvPr/>
          </p:nvSpPr>
          <p:spPr>
            <a:xfrm>
              <a:off x="3923203" y="2371058"/>
              <a:ext cx="1788249" cy="179689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ộp Văn bản 12">
              <a:extLst>
                <a:ext uri="{FF2B5EF4-FFF2-40B4-BE49-F238E27FC236}">
                  <a16:creationId xmlns:a16="http://schemas.microsoft.com/office/drawing/2014/main" id="{82C17AE0-1C27-4185-A8BE-A44AF8E164E1}"/>
                </a:ext>
              </a:extLst>
            </p:cNvPr>
            <p:cNvSpPr txBox="1"/>
            <p:nvPr/>
          </p:nvSpPr>
          <p:spPr>
            <a:xfrm>
              <a:off x="3518168" y="4365523"/>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14" name="Nhóm 13">
            <a:extLst>
              <a:ext uri="{FF2B5EF4-FFF2-40B4-BE49-F238E27FC236}">
                <a16:creationId xmlns:a16="http://schemas.microsoft.com/office/drawing/2014/main" id="{D3201B14-C800-4A03-BEC8-90ED5DF2814B}"/>
              </a:ext>
            </a:extLst>
          </p:cNvPr>
          <p:cNvGrpSpPr/>
          <p:nvPr/>
        </p:nvGrpSpPr>
        <p:grpSpPr>
          <a:xfrm>
            <a:off x="8628884" y="16712038"/>
            <a:ext cx="2598318" cy="2640797"/>
            <a:chOff x="8628884" y="2371056"/>
            <a:chExt cx="2598318" cy="2640797"/>
          </a:xfrm>
        </p:grpSpPr>
        <p:sp>
          <p:nvSpPr>
            <p:cNvPr id="15" name="Hình Bầu dục 14">
              <a:extLst>
                <a:ext uri="{FF2B5EF4-FFF2-40B4-BE49-F238E27FC236}">
                  <a16:creationId xmlns:a16="http://schemas.microsoft.com/office/drawing/2014/main" id="{A8887E3F-FDEA-4556-B5C5-ABF355131954}"/>
                </a:ext>
              </a:extLst>
            </p:cNvPr>
            <p:cNvSpPr/>
            <p:nvPr/>
          </p:nvSpPr>
          <p:spPr>
            <a:xfrm>
              <a:off x="9033919" y="2371056"/>
              <a:ext cx="1788249" cy="1796895"/>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ộp Văn bản 15">
              <a:extLst>
                <a:ext uri="{FF2B5EF4-FFF2-40B4-BE49-F238E27FC236}">
                  <a16:creationId xmlns:a16="http://schemas.microsoft.com/office/drawing/2014/main" id="{8C0FA3EB-CEEA-4E16-9FFC-B1BEF69C07AB}"/>
                </a:ext>
              </a:extLst>
            </p:cNvPr>
            <p:cNvSpPr txBox="1"/>
            <p:nvPr/>
          </p:nvSpPr>
          <p:spPr>
            <a:xfrm>
              <a:off x="8628884"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17" name="Nhóm 16">
            <a:extLst>
              <a:ext uri="{FF2B5EF4-FFF2-40B4-BE49-F238E27FC236}">
                <a16:creationId xmlns:a16="http://schemas.microsoft.com/office/drawing/2014/main" id="{099C27C3-CD09-48A9-B210-ADC675A18982}"/>
              </a:ext>
            </a:extLst>
          </p:cNvPr>
          <p:cNvGrpSpPr/>
          <p:nvPr/>
        </p:nvGrpSpPr>
        <p:grpSpPr>
          <a:xfrm>
            <a:off x="6073526" y="14519950"/>
            <a:ext cx="2598318" cy="2640796"/>
            <a:chOff x="6073526" y="2371057"/>
            <a:chExt cx="2598318" cy="2640796"/>
          </a:xfrm>
        </p:grpSpPr>
        <p:sp>
          <p:nvSpPr>
            <p:cNvPr id="18" name="Hình Bầu dục 17">
              <a:extLst>
                <a:ext uri="{FF2B5EF4-FFF2-40B4-BE49-F238E27FC236}">
                  <a16:creationId xmlns:a16="http://schemas.microsoft.com/office/drawing/2014/main" id="{71F7B1BE-31D3-4171-BEC1-1F797887688E}"/>
                </a:ext>
              </a:extLst>
            </p:cNvPr>
            <p:cNvSpPr/>
            <p:nvPr/>
          </p:nvSpPr>
          <p:spPr>
            <a:xfrm>
              <a:off x="6478561" y="2371057"/>
              <a:ext cx="1788249" cy="1796895"/>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Hộp Văn bản 18">
              <a:extLst>
                <a:ext uri="{FF2B5EF4-FFF2-40B4-BE49-F238E27FC236}">
                  <a16:creationId xmlns:a16="http://schemas.microsoft.com/office/drawing/2014/main" id="{4440EAD4-B0DF-420F-9753-1BDB19B1BB51}"/>
                </a:ext>
              </a:extLst>
            </p:cNvPr>
            <p:cNvSpPr txBox="1"/>
            <p:nvPr/>
          </p:nvSpPr>
          <p:spPr>
            <a:xfrm>
              <a:off x="6073526"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sp>
        <p:nvSpPr>
          <p:cNvPr id="20" name="Hình Bầu dục 19">
            <a:extLst>
              <a:ext uri="{FF2B5EF4-FFF2-40B4-BE49-F238E27FC236}">
                <a16:creationId xmlns:a16="http://schemas.microsoft.com/office/drawing/2014/main" id="{DC78508C-78E4-4ECE-8F4A-8BF46A9622F2}"/>
              </a:ext>
            </a:extLst>
          </p:cNvPr>
          <p:cNvSpPr/>
          <p:nvPr/>
        </p:nvSpPr>
        <p:spPr>
          <a:xfrm>
            <a:off x="12741825" y="5390223"/>
            <a:ext cx="11058824" cy="10843495"/>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ình Bầu dục 20">
            <a:extLst>
              <a:ext uri="{FF2B5EF4-FFF2-40B4-BE49-F238E27FC236}">
                <a16:creationId xmlns:a16="http://schemas.microsoft.com/office/drawing/2014/main" id="{CEDBD8CD-0812-4FE8-A435-672D403250BC}"/>
              </a:ext>
            </a:extLst>
          </p:cNvPr>
          <p:cNvSpPr/>
          <p:nvPr/>
        </p:nvSpPr>
        <p:spPr>
          <a:xfrm>
            <a:off x="-5183243" y="-3956365"/>
            <a:ext cx="3401674" cy="3436731"/>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4" name="Hình ảnh 23">
            <a:extLst>
              <a:ext uri="{FF2B5EF4-FFF2-40B4-BE49-F238E27FC236}">
                <a16:creationId xmlns:a16="http://schemas.microsoft.com/office/drawing/2014/main" id="{F74B929E-EDB7-8860-CE18-CC85F7D1C12C}"/>
              </a:ext>
            </a:extLst>
          </p:cNvPr>
          <p:cNvPicPr>
            <a:picLocks noChangeAspect="1"/>
          </p:cNvPicPr>
          <p:nvPr/>
        </p:nvPicPr>
        <p:blipFill rotWithShape="1">
          <a:blip r:embed="rId6"/>
          <a:srcRect l="-30620" t="-13462" r="-29907" b="-15296"/>
          <a:stretch/>
        </p:blipFill>
        <p:spPr>
          <a:xfrm>
            <a:off x="1712161" y="1156920"/>
            <a:ext cx="5143182" cy="4137988"/>
          </a:xfrm>
          <a:prstGeom prst="flowChartConnector">
            <a:avLst/>
          </a:prstGeom>
        </p:spPr>
      </p:pic>
    </p:spTree>
    <p:extLst>
      <p:ext uri="{BB962C8B-B14F-4D97-AF65-F5344CB8AC3E}">
        <p14:creationId xmlns:p14="http://schemas.microsoft.com/office/powerpoint/2010/main" val="690616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1" y="-327342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499" y="-308369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701" y="-308369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5851604" y="3863977"/>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92773" y="5482484"/>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4570" y="4020792"/>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929109" y="3886636"/>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739407" y="5421901"/>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6257" y="4005430"/>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265496" y="-317500"/>
            <a:ext cx="12867926" cy="751840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122923" y="-83385"/>
            <a:ext cx="4042157" cy="769441"/>
          </a:xfrm>
          <a:prstGeom prst="rect">
            <a:avLst/>
          </a:prstGeom>
          <a:noFill/>
        </p:spPr>
        <p:txBody>
          <a:bodyPr wrap="square" rtlCol="0">
            <a:spAutoFit/>
          </a:bodyPr>
          <a:lstStyle/>
          <a:p>
            <a:pPr algn="ctr"/>
            <a:r>
              <a:rPr lang="vi-VN" sz="4400" b="1">
                <a:latin typeface="Arial" panose="020B0604020202020204" pitchFamily="34" charset="0"/>
                <a:cs typeface="Arial" panose="020B0604020202020204" pitchFamily="34" charset="0"/>
              </a:rPr>
              <a:t>AWS EMR</a:t>
            </a: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67900" y="319667"/>
            <a:ext cx="1051027" cy="1014363"/>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4074829" y="3962537"/>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4241079" y="5328850"/>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11402" y="4130848"/>
            <a:ext cx="1091782" cy="1091782"/>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7" y="-4394498"/>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539636" y="880864"/>
            <a:ext cx="8387156"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 name="Hình chữ nhật 3">
            <a:extLst>
              <a:ext uri="{FF2B5EF4-FFF2-40B4-BE49-F238E27FC236}">
                <a16:creationId xmlns:a16="http://schemas.microsoft.com/office/drawing/2014/main" id="{69692588-01D7-444D-8CF2-E0BF6DCB79FB}"/>
              </a:ext>
            </a:extLst>
          </p:cNvPr>
          <p:cNvSpPr/>
          <p:nvPr/>
        </p:nvSpPr>
        <p:spPr>
          <a:xfrm>
            <a:off x="63671" y="1997889"/>
            <a:ext cx="3294445" cy="33309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6" name="Picture 5">
            <a:extLst>
              <a:ext uri="{FF2B5EF4-FFF2-40B4-BE49-F238E27FC236}">
                <a16:creationId xmlns:a16="http://schemas.microsoft.com/office/drawing/2014/main" id="{965B5525-D44A-AB45-4982-F7465B417BDF}"/>
              </a:ext>
            </a:extLst>
          </p:cNvPr>
          <p:cNvPicPr>
            <a:picLocks noChangeAspect="1"/>
          </p:cNvPicPr>
          <p:nvPr/>
        </p:nvPicPr>
        <p:blipFill rotWithShape="1">
          <a:blip r:embed="rId8"/>
          <a:srcRect t="3941" r="7866" b="4116"/>
          <a:stretch/>
        </p:blipFill>
        <p:spPr>
          <a:xfrm>
            <a:off x="454111" y="2384498"/>
            <a:ext cx="2481146" cy="2529841"/>
          </a:xfrm>
          <a:prstGeom prst="rect">
            <a:avLst/>
          </a:prstGeom>
        </p:spPr>
      </p:pic>
      <p:sp>
        <p:nvSpPr>
          <p:cNvPr id="8" name="TextBox 7">
            <a:extLst>
              <a:ext uri="{FF2B5EF4-FFF2-40B4-BE49-F238E27FC236}">
                <a16:creationId xmlns:a16="http://schemas.microsoft.com/office/drawing/2014/main" id="{CE22E2EE-CA57-CBA6-D07B-2088B370C977}"/>
              </a:ext>
            </a:extLst>
          </p:cNvPr>
          <p:cNvSpPr txBox="1"/>
          <p:nvPr/>
        </p:nvSpPr>
        <p:spPr>
          <a:xfrm>
            <a:off x="3892551" y="1311700"/>
            <a:ext cx="7681325" cy="1569660"/>
          </a:xfrm>
          <a:prstGeom prst="rect">
            <a:avLst/>
          </a:prstGeom>
          <a:noFill/>
        </p:spPr>
        <p:txBody>
          <a:bodyPr wrap="square" rtlCol="0">
            <a:spAutoFit/>
          </a:bodyPr>
          <a:lstStyle/>
          <a:p>
            <a:r>
              <a:rPr lang="vi-VN" sz="2400" b="0" i="0" dirty="0" err="1">
                <a:effectLst/>
                <a:latin typeface="Calibri" panose="020F0502020204030204" pitchFamily="34" charset="0"/>
                <a:cs typeface="Calibri" panose="020F0502020204030204" pitchFamily="34" charset="0"/>
              </a:rPr>
              <a:t>Amazon</a:t>
            </a:r>
            <a:r>
              <a:rPr lang="vi-VN" sz="2400" b="0" i="0" dirty="0">
                <a:effectLst/>
                <a:latin typeface="Calibri" panose="020F0502020204030204" pitchFamily="34" charset="0"/>
                <a:cs typeface="Calibri" panose="020F0502020204030204" pitchFamily="34" charset="0"/>
              </a:rPr>
              <a:t> EMR </a:t>
            </a:r>
            <a:r>
              <a:rPr lang="vi-VN" sz="2400" b="0" i="0" dirty="0" err="1">
                <a:effectLst/>
                <a:latin typeface="Calibri" panose="020F0502020204030204" pitchFamily="34" charset="0"/>
                <a:cs typeface="Calibri" panose="020F0502020204030204" pitchFamily="34" charset="0"/>
              </a:rPr>
              <a:t>là</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giải</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pháp</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dữ</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liệu</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lớn</a:t>
            </a:r>
            <a:r>
              <a:rPr lang="vi-VN" sz="2400" b="0" i="0" dirty="0">
                <a:effectLst/>
                <a:latin typeface="Calibri" panose="020F0502020204030204" pitchFamily="34" charset="0"/>
                <a:cs typeface="Calibri" panose="020F0502020204030204" pitchFamily="34" charset="0"/>
              </a:rPr>
              <a:t> trên </a:t>
            </a:r>
            <a:r>
              <a:rPr lang="vi-VN" sz="2400" b="0" i="0" dirty="0" err="1">
                <a:effectLst/>
                <a:latin typeface="Calibri" panose="020F0502020204030204" pitchFamily="34" charset="0"/>
                <a:cs typeface="Calibri" panose="020F0502020204030204" pitchFamily="34" charset="0"/>
              </a:rPr>
              <a:t>đám</a:t>
            </a:r>
            <a:r>
              <a:rPr lang="vi-VN" sz="2400" b="0" i="0" dirty="0">
                <a:effectLst/>
                <a:latin typeface="Calibri" panose="020F0502020204030204" pitchFamily="34" charset="0"/>
                <a:cs typeface="Calibri" panose="020F0502020204030204" pitchFamily="34" charset="0"/>
              </a:rPr>
              <a:t> mây </a:t>
            </a:r>
            <a:r>
              <a:rPr lang="vi-VN" sz="2400" b="0" i="0" dirty="0" err="1">
                <a:effectLst/>
                <a:latin typeface="Calibri" panose="020F0502020204030204" pitchFamily="34" charset="0"/>
                <a:cs typeface="Calibri" panose="020F0502020204030204" pitchFamily="34" charset="0"/>
              </a:rPr>
              <a:t>dẫn</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đầu</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ngành</a:t>
            </a:r>
            <a:r>
              <a:rPr lang="vi-VN" sz="2400" b="0" i="0" dirty="0">
                <a:effectLst/>
                <a:latin typeface="Calibri" panose="020F0502020204030204" pitchFamily="34" charset="0"/>
                <a:cs typeface="Calibri" panose="020F0502020204030204" pitchFamily="34" charset="0"/>
              </a:rPr>
              <a:t> trong </a:t>
            </a:r>
            <a:r>
              <a:rPr lang="vi-VN" sz="2400" b="0" i="0" dirty="0" err="1">
                <a:effectLst/>
                <a:latin typeface="Calibri" panose="020F0502020204030204" pitchFamily="34" charset="0"/>
                <a:cs typeface="Calibri" panose="020F0502020204030204" pitchFamily="34" charset="0"/>
              </a:rPr>
              <a:t>việc</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xử</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lý</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dữ</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liệu</a:t>
            </a:r>
            <a:r>
              <a:rPr lang="vi-VN" sz="2400" b="0" i="0" dirty="0">
                <a:effectLst/>
                <a:latin typeface="Calibri" panose="020F0502020204030204" pitchFamily="34" charset="0"/>
                <a:cs typeface="Calibri" panose="020F0502020204030204" pitchFamily="34" charset="0"/>
              </a:rPr>
              <a:t> ở </a:t>
            </a:r>
            <a:r>
              <a:rPr lang="vi-VN" sz="2400" b="0" i="0" dirty="0" err="1">
                <a:effectLst/>
                <a:latin typeface="Calibri" panose="020F0502020204030204" pitchFamily="34" charset="0"/>
                <a:cs typeface="Calibri" panose="020F0502020204030204" pitchFamily="34" charset="0"/>
              </a:rPr>
              <a:t>cấp</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độ</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petabyte</a:t>
            </a:r>
            <a:r>
              <a:rPr lang="vi-VN" sz="2400" b="0" i="0" dirty="0">
                <a:effectLst/>
                <a:latin typeface="Calibri" panose="020F0502020204030204" pitchFamily="34" charset="0"/>
                <a:cs typeface="Calibri" panose="020F0502020204030204" pitchFamily="34" charset="0"/>
              </a:rPr>
              <a:t>, phân </a:t>
            </a:r>
            <a:r>
              <a:rPr lang="vi-VN" sz="2400" b="0" i="0" dirty="0" err="1">
                <a:effectLst/>
                <a:latin typeface="Calibri" panose="020F0502020204030204" pitchFamily="34" charset="0"/>
                <a:cs typeface="Calibri" panose="020F0502020204030204" pitchFamily="34" charset="0"/>
              </a:rPr>
              <a:t>tích</a:t>
            </a:r>
            <a:r>
              <a:rPr lang="vi-VN" sz="2400" b="0" i="0" dirty="0">
                <a:effectLst/>
                <a:latin typeface="Calibri" panose="020F0502020204030204" pitchFamily="34" charset="0"/>
                <a:cs typeface="Calibri" panose="020F0502020204030204" pitchFamily="34" charset="0"/>
              </a:rPr>
              <a:t> tương </a:t>
            </a:r>
            <a:r>
              <a:rPr lang="vi-VN" sz="2400" b="0" i="0" dirty="0" err="1">
                <a:effectLst/>
                <a:latin typeface="Calibri" panose="020F0502020204030204" pitchFamily="34" charset="0"/>
                <a:cs typeface="Calibri" panose="020F0502020204030204" pitchFamily="34" charset="0"/>
              </a:rPr>
              <a:t>tác</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và</a:t>
            </a:r>
            <a:r>
              <a:rPr lang="vi-VN" sz="2400" b="0" i="0" dirty="0">
                <a:effectLst/>
                <a:latin typeface="Calibri" panose="020F0502020204030204" pitchFamily="34" charset="0"/>
                <a:cs typeface="Calibri" panose="020F0502020204030204" pitchFamily="34" charset="0"/>
              </a:rPr>
              <a:t> công </a:t>
            </a:r>
            <a:r>
              <a:rPr lang="vi-VN" sz="2400" b="0" i="0" dirty="0" err="1">
                <a:effectLst/>
                <a:latin typeface="Calibri" panose="020F0502020204030204" pitchFamily="34" charset="0"/>
                <a:cs typeface="Calibri" panose="020F0502020204030204" pitchFamily="34" charset="0"/>
              </a:rPr>
              <a:t>nghệ</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máy</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học</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bằng</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các</a:t>
            </a:r>
            <a:r>
              <a:rPr lang="vi-VN" sz="2400" b="0" i="0" dirty="0">
                <a:effectLst/>
                <a:latin typeface="Calibri" panose="020F0502020204030204" pitchFamily="34" charset="0"/>
                <a:cs typeface="Calibri" panose="020F0502020204030204" pitchFamily="34" charset="0"/>
              </a:rPr>
              <a:t> khung </a:t>
            </a:r>
            <a:r>
              <a:rPr lang="vi-VN" sz="2400" b="0" i="0" dirty="0" err="1">
                <a:effectLst/>
                <a:latin typeface="Calibri" panose="020F0502020204030204" pitchFamily="34" charset="0"/>
                <a:cs typeface="Calibri" panose="020F0502020204030204" pitchFamily="34" charset="0"/>
              </a:rPr>
              <a:t>nguồn</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mở</a:t>
            </a:r>
            <a:r>
              <a:rPr lang="vi-VN" sz="2400" b="0" i="0" dirty="0">
                <a:effectLst/>
                <a:latin typeface="Calibri" panose="020F0502020204030204" pitchFamily="34" charset="0"/>
                <a:cs typeface="Calibri" panose="020F0502020204030204" pitchFamily="34" charset="0"/>
              </a:rPr>
              <a:t> như </a:t>
            </a:r>
            <a:r>
              <a:rPr lang="vi-VN" sz="2400" b="0" i="0" strike="noStrike" dirty="0" err="1">
                <a:effectLst/>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Apache</a:t>
            </a:r>
            <a:r>
              <a:rPr lang="vi-VN" sz="2400" b="0" i="0" strike="noStrike" dirty="0">
                <a:effectLst/>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 </a:t>
            </a:r>
            <a:r>
              <a:rPr lang="vi-VN" sz="2400" b="0" i="0" strike="noStrike" dirty="0" err="1">
                <a:effectLst/>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Spark</a:t>
            </a:r>
            <a:r>
              <a:rPr lang="vi-VN" sz="2400" b="0" i="0" dirty="0">
                <a:effectLst/>
                <a:latin typeface="Calibri" panose="020F0502020204030204" pitchFamily="34" charset="0"/>
                <a:cs typeface="Calibri" panose="020F0502020204030204" pitchFamily="34" charset="0"/>
              </a:rPr>
              <a:t>, </a:t>
            </a:r>
            <a:r>
              <a:rPr lang="vi-VN" sz="2400" b="0" i="0" strike="noStrike" dirty="0" err="1">
                <a:effectLst/>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Apache</a:t>
            </a:r>
            <a:r>
              <a:rPr lang="vi-VN" sz="2400" b="0" i="0" strike="noStrike" dirty="0">
                <a:effectLst/>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 </a:t>
            </a:r>
            <a:r>
              <a:rPr lang="vi-VN" sz="2400" b="0" i="0" strike="noStrike" dirty="0" err="1">
                <a:effectLst/>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Hive</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và</a:t>
            </a:r>
            <a:r>
              <a:rPr lang="vi-VN" sz="2400" b="0" i="0" dirty="0">
                <a:effectLst/>
                <a:latin typeface="Calibri" panose="020F0502020204030204" pitchFamily="34" charset="0"/>
                <a:cs typeface="Calibri" panose="020F0502020204030204" pitchFamily="34" charset="0"/>
              </a:rPr>
              <a:t> </a:t>
            </a:r>
            <a:r>
              <a:rPr lang="vi-VN" sz="2400" b="0" i="0" strike="noStrike" dirty="0" err="1">
                <a:effectLst/>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Presto</a:t>
            </a:r>
            <a:r>
              <a:rPr lang="vi-VN" sz="2400" b="0" i="0" dirty="0">
                <a:effectLst/>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59FD38FA-8B33-2FA9-C209-59658B65887E}"/>
              </a:ext>
            </a:extLst>
          </p:cNvPr>
          <p:cNvSpPr txBox="1"/>
          <p:nvPr/>
        </p:nvSpPr>
        <p:spPr>
          <a:xfrm>
            <a:off x="3892550" y="3426632"/>
            <a:ext cx="5601969" cy="830997"/>
          </a:xfrm>
          <a:prstGeom prst="rect">
            <a:avLst/>
          </a:prstGeom>
          <a:noFill/>
        </p:spPr>
        <p:txBody>
          <a:bodyPr wrap="square" rtlCol="0">
            <a:spAutoFit/>
          </a:bodyPr>
          <a:lstStyle/>
          <a:p>
            <a:r>
              <a:rPr lang="en-US" sz="2400" b="0" i="0" dirty="0" err="1">
                <a:solidFill>
                  <a:srgbClr val="232F3E"/>
                </a:solidFill>
                <a:effectLst/>
                <a:latin typeface="Calibri" panose="020F0502020204030204" pitchFamily="34" charset="0"/>
                <a:cs typeface="Calibri" panose="020F0502020204030204" pitchFamily="34" charset="0"/>
              </a:rPr>
              <a:t>Thực</a:t>
            </a:r>
            <a:r>
              <a:rPr lang="en-US" sz="2400" b="0" i="0" dirty="0">
                <a:solidFill>
                  <a:srgbClr val="232F3E"/>
                </a:solidFill>
                <a:effectLst/>
                <a:latin typeface="Calibri" panose="020F0502020204030204" pitchFamily="34" charset="0"/>
                <a:cs typeface="Calibri" panose="020F0502020204030204" pitchFamily="34" charset="0"/>
              </a:rPr>
              <a:t> </a:t>
            </a:r>
            <a:r>
              <a:rPr lang="en-US" sz="2400" b="0" i="0" dirty="0" err="1">
                <a:solidFill>
                  <a:srgbClr val="232F3E"/>
                </a:solidFill>
                <a:effectLst/>
                <a:latin typeface="Calibri" panose="020F0502020204030204" pitchFamily="34" charset="0"/>
                <a:cs typeface="Calibri" panose="020F0502020204030204" pitchFamily="34" charset="0"/>
              </a:rPr>
              <a:t>hiện</a:t>
            </a:r>
            <a:r>
              <a:rPr lang="en-US" sz="2400" b="0" i="0" dirty="0">
                <a:solidFill>
                  <a:srgbClr val="232F3E"/>
                </a:solidFill>
                <a:effectLst/>
                <a:latin typeface="Calibri" panose="020F0502020204030204" pitchFamily="34" charset="0"/>
                <a:cs typeface="Calibri" panose="020F0502020204030204" pitchFamily="34" charset="0"/>
              </a:rPr>
              <a:t> </a:t>
            </a:r>
            <a:r>
              <a:rPr lang="en-US" sz="2400" b="0" i="0" dirty="0" err="1">
                <a:solidFill>
                  <a:srgbClr val="232F3E"/>
                </a:solidFill>
                <a:effectLst/>
                <a:latin typeface="Calibri" panose="020F0502020204030204" pitchFamily="34" charset="0"/>
                <a:cs typeface="Calibri" panose="020F0502020204030204" pitchFamily="34" charset="0"/>
              </a:rPr>
              <a:t>phân</a:t>
            </a:r>
            <a:r>
              <a:rPr lang="en-US" sz="2400" b="0" i="0" dirty="0">
                <a:solidFill>
                  <a:srgbClr val="232F3E"/>
                </a:solidFill>
                <a:effectLst/>
                <a:latin typeface="Calibri" panose="020F0502020204030204" pitchFamily="34" charset="0"/>
                <a:cs typeface="Calibri" panose="020F0502020204030204" pitchFamily="34" charset="0"/>
              </a:rPr>
              <a:t> </a:t>
            </a:r>
            <a:r>
              <a:rPr lang="en-US" sz="2400" b="0" i="0" dirty="0" err="1">
                <a:solidFill>
                  <a:srgbClr val="232F3E"/>
                </a:solidFill>
                <a:effectLst/>
                <a:latin typeface="Calibri" panose="020F0502020204030204" pitchFamily="34" charset="0"/>
                <a:cs typeface="Calibri" panose="020F0502020204030204" pitchFamily="34" charset="0"/>
              </a:rPr>
              <a:t>tích</a:t>
            </a:r>
            <a:r>
              <a:rPr lang="en-US" sz="2400" b="0" i="0" dirty="0">
                <a:solidFill>
                  <a:srgbClr val="232F3E"/>
                </a:solidFill>
                <a:effectLst/>
                <a:latin typeface="Calibri" panose="020F0502020204030204" pitchFamily="34" charset="0"/>
                <a:cs typeface="Calibri" panose="020F0502020204030204" pitchFamily="34" charset="0"/>
              </a:rPr>
              <a:t> </a:t>
            </a:r>
            <a:r>
              <a:rPr lang="en-US" sz="2400" b="0" i="0" dirty="0" err="1">
                <a:solidFill>
                  <a:srgbClr val="232F3E"/>
                </a:solidFill>
                <a:effectLst/>
                <a:latin typeface="Calibri" panose="020F0502020204030204" pitchFamily="34" charset="0"/>
                <a:cs typeface="Calibri" panose="020F0502020204030204" pitchFamily="34" charset="0"/>
              </a:rPr>
              <a:t>dữ</a:t>
            </a:r>
            <a:r>
              <a:rPr lang="en-US" sz="2400" b="0" i="0" dirty="0">
                <a:solidFill>
                  <a:srgbClr val="232F3E"/>
                </a:solidFill>
                <a:effectLst/>
                <a:latin typeface="Calibri" panose="020F0502020204030204" pitchFamily="34" charset="0"/>
                <a:cs typeface="Calibri" panose="020F0502020204030204" pitchFamily="34" charset="0"/>
              </a:rPr>
              <a:t> </a:t>
            </a:r>
            <a:r>
              <a:rPr lang="en-US" sz="2400" b="0" i="0" dirty="0" err="1">
                <a:solidFill>
                  <a:srgbClr val="232F3E"/>
                </a:solidFill>
                <a:effectLst/>
                <a:latin typeface="Calibri" panose="020F0502020204030204" pitchFamily="34" charset="0"/>
                <a:cs typeface="Calibri" panose="020F0502020204030204" pitchFamily="34" charset="0"/>
              </a:rPr>
              <a:t>liệu</a:t>
            </a:r>
            <a:r>
              <a:rPr lang="en-US" sz="2400" b="0" i="0" dirty="0">
                <a:solidFill>
                  <a:srgbClr val="232F3E"/>
                </a:solidFill>
                <a:effectLst/>
                <a:latin typeface="Calibri" panose="020F0502020204030204" pitchFamily="34" charset="0"/>
                <a:cs typeface="Calibri" panose="020F0502020204030204" pitchFamily="34" charset="0"/>
              </a:rPr>
              <a:t> </a:t>
            </a:r>
            <a:r>
              <a:rPr lang="en-US" sz="2400" b="0" i="0" dirty="0" err="1">
                <a:solidFill>
                  <a:srgbClr val="232F3E"/>
                </a:solidFill>
                <a:effectLst/>
                <a:latin typeface="Calibri" panose="020F0502020204030204" pitchFamily="34" charset="0"/>
                <a:cs typeface="Calibri" panose="020F0502020204030204" pitchFamily="34" charset="0"/>
              </a:rPr>
              <a:t>lớn</a:t>
            </a:r>
            <a:endParaRPr lang="en-US" sz="2400" b="0" i="0" dirty="0">
              <a:solidFill>
                <a:srgbClr val="232F3E"/>
              </a:solidFill>
              <a:effectLst/>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DC7ED561-9E2F-94EE-DDC1-26F41A7508FA}"/>
              </a:ext>
            </a:extLst>
          </p:cNvPr>
          <p:cNvSpPr txBox="1"/>
          <p:nvPr/>
        </p:nvSpPr>
        <p:spPr>
          <a:xfrm>
            <a:off x="3892550" y="3976641"/>
            <a:ext cx="6836879" cy="830997"/>
          </a:xfrm>
          <a:prstGeom prst="rect">
            <a:avLst/>
          </a:prstGeom>
          <a:noFill/>
        </p:spPr>
        <p:txBody>
          <a:bodyPr wrap="square" rtlCol="0">
            <a:spAutoFit/>
          </a:bodyPr>
          <a:lstStyle/>
          <a:p>
            <a:r>
              <a:rPr lang="vi-VN" sz="2400" b="0" i="0" dirty="0">
                <a:solidFill>
                  <a:srgbClr val="232F3E"/>
                </a:solidFill>
                <a:effectLst/>
                <a:latin typeface="Calibri" panose="020F0502020204030204" pitchFamily="34" charset="0"/>
                <a:cs typeface="Calibri" panose="020F0502020204030204" pitchFamily="34" charset="0"/>
              </a:rPr>
              <a:t>Xây </a:t>
            </a:r>
            <a:r>
              <a:rPr lang="vi-VN" sz="2400" b="0" i="0" dirty="0" err="1">
                <a:solidFill>
                  <a:srgbClr val="232F3E"/>
                </a:solidFill>
                <a:effectLst/>
                <a:latin typeface="Calibri" panose="020F0502020204030204" pitchFamily="34" charset="0"/>
                <a:cs typeface="Calibri" panose="020F0502020204030204" pitchFamily="34" charset="0"/>
              </a:rPr>
              <a:t>dựng</a:t>
            </a:r>
            <a:r>
              <a:rPr lang="vi-VN" sz="2400" b="0" i="0" dirty="0">
                <a:solidFill>
                  <a:srgbClr val="232F3E"/>
                </a:solidFill>
                <a:effectLst/>
                <a:latin typeface="Calibri" panose="020F0502020204030204" pitchFamily="34" charset="0"/>
                <a:cs typeface="Calibri" panose="020F0502020204030204" pitchFamily="34" charset="0"/>
              </a:rPr>
              <a:t> </a:t>
            </a:r>
            <a:r>
              <a:rPr lang="vi-VN" sz="2400" b="0" i="0" dirty="0" err="1">
                <a:solidFill>
                  <a:srgbClr val="232F3E"/>
                </a:solidFill>
                <a:effectLst/>
                <a:latin typeface="Calibri" panose="020F0502020204030204" pitchFamily="34" charset="0"/>
                <a:cs typeface="Calibri" panose="020F0502020204030204" pitchFamily="34" charset="0"/>
              </a:rPr>
              <a:t>đường</a:t>
            </a:r>
            <a:r>
              <a:rPr lang="vi-VN" sz="2400" b="0" i="0" dirty="0">
                <a:solidFill>
                  <a:srgbClr val="232F3E"/>
                </a:solidFill>
                <a:effectLst/>
                <a:latin typeface="Calibri" panose="020F0502020204030204" pitchFamily="34" charset="0"/>
                <a:cs typeface="Calibri" panose="020F0502020204030204" pitchFamily="34" charset="0"/>
              </a:rPr>
              <a:t> </a:t>
            </a:r>
            <a:r>
              <a:rPr lang="vi-VN" sz="2400" b="0" i="0" dirty="0" err="1">
                <a:solidFill>
                  <a:srgbClr val="232F3E"/>
                </a:solidFill>
                <a:effectLst/>
                <a:latin typeface="Calibri" panose="020F0502020204030204" pitchFamily="34" charset="0"/>
                <a:cs typeface="Calibri" panose="020F0502020204030204" pitchFamily="34" charset="0"/>
              </a:rPr>
              <a:t>ống</a:t>
            </a:r>
            <a:r>
              <a:rPr lang="vi-VN" sz="2400" b="0" i="0" dirty="0">
                <a:solidFill>
                  <a:srgbClr val="232F3E"/>
                </a:solidFill>
                <a:effectLst/>
                <a:latin typeface="Calibri" panose="020F0502020204030204" pitchFamily="34" charset="0"/>
                <a:cs typeface="Calibri" panose="020F0502020204030204" pitchFamily="34" charset="0"/>
              </a:rPr>
              <a:t> </a:t>
            </a:r>
            <a:r>
              <a:rPr lang="vi-VN" sz="2400" b="0" i="0" dirty="0" err="1">
                <a:solidFill>
                  <a:srgbClr val="232F3E"/>
                </a:solidFill>
                <a:effectLst/>
                <a:latin typeface="Calibri" panose="020F0502020204030204" pitchFamily="34" charset="0"/>
                <a:cs typeface="Calibri" panose="020F0502020204030204" pitchFamily="34" charset="0"/>
              </a:rPr>
              <a:t>dữ</a:t>
            </a:r>
            <a:r>
              <a:rPr lang="vi-VN" sz="2400" b="0" i="0" dirty="0">
                <a:solidFill>
                  <a:srgbClr val="232F3E"/>
                </a:solidFill>
                <a:effectLst/>
                <a:latin typeface="Calibri" panose="020F0502020204030204" pitchFamily="34" charset="0"/>
                <a:cs typeface="Calibri" panose="020F0502020204030204" pitchFamily="34" charset="0"/>
              </a:rPr>
              <a:t> </a:t>
            </a:r>
            <a:r>
              <a:rPr lang="vi-VN" sz="2400" b="0" i="0" dirty="0" err="1">
                <a:solidFill>
                  <a:srgbClr val="232F3E"/>
                </a:solidFill>
                <a:effectLst/>
                <a:latin typeface="Calibri" panose="020F0502020204030204" pitchFamily="34" charset="0"/>
                <a:cs typeface="Calibri" panose="020F0502020204030204" pitchFamily="34" charset="0"/>
              </a:rPr>
              <a:t>liệu</a:t>
            </a:r>
            <a:r>
              <a:rPr lang="vi-VN" sz="2400" b="0" i="0" dirty="0">
                <a:solidFill>
                  <a:srgbClr val="232F3E"/>
                </a:solidFill>
                <a:effectLst/>
                <a:latin typeface="Calibri" panose="020F0502020204030204" pitchFamily="34" charset="0"/>
                <a:cs typeface="Calibri" panose="020F0502020204030204" pitchFamily="34" charset="0"/>
              </a:rPr>
              <a:t> </a:t>
            </a:r>
            <a:r>
              <a:rPr lang="vi-VN" sz="2400" b="0" i="0" dirty="0" err="1">
                <a:solidFill>
                  <a:srgbClr val="232F3E"/>
                </a:solidFill>
                <a:effectLst/>
                <a:latin typeface="Calibri" panose="020F0502020204030204" pitchFamily="34" charset="0"/>
                <a:cs typeface="Calibri" panose="020F0502020204030204" pitchFamily="34" charset="0"/>
              </a:rPr>
              <a:t>có</a:t>
            </a:r>
            <a:r>
              <a:rPr lang="vi-VN" sz="2400" b="0" i="0" dirty="0">
                <a:solidFill>
                  <a:srgbClr val="232F3E"/>
                </a:solidFill>
                <a:effectLst/>
                <a:latin typeface="Calibri" panose="020F0502020204030204" pitchFamily="34" charset="0"/>
                <a:cs typeface="Calibri" panose="020F0502020204030204" pitchFamily="34" charset="0"/>
              </a:rPr>
              <a:t> </a:t>
            </a:r>
            <a:r>
              <a:rPr lang="vi-VN" sz="2400" b="0" i="0" dirty="0" err="1">
                <a:solidFill>
                  <a:srgbClr val="232F3E"/>
                </a:solidFill>
                <a:effectLst/>
                <a:latin typeface="Calibri" panose="020F0502020204030204" pitchFamily="34" charset="0"/>
                <a:cs typeface="Calibri" panose="020F0502020204030204" pitchFamily="34" charset="0"/>
              </a:rPr>
              <a:t>thể</a:t>
            </a:r>
            <a:r>
              <a:rPr lang="vi-VN" sz="2400" b="0" i="0" dirty="0">
                <a:solidFill>
                  <a:srgbClr val="232F3E"/>
                </a:solidFill>
                <a:effectLst/>
                <a:latin typeface="Calibri" panose="020F0502020204030204" pitchFamily="34" charset="0"/>
                <a:cs typeface="Calibri" panose="020F0502020204030204" pitchFamily="34" charset="0"/>
              </a:rPr>
              <a:t> thay </a:t>
            </a:r>
            <a:r>
              <a:rPr lang="vi-VN" sz="2400" b="0" i="0" dirty="0" err="1">
                <a:solidFill>
                  <a:srgbClr val="232F3E"/>
                </a:solidFill>
                <a:effectLst/>
                <a:latin typeface="Calibri" panose="020F0502020204030204" pitchFamily="34" charset="0"/>
                <a:cs typeface="Calibri" panose="020F0502020204030204" pitchFamily="34" charset="0"/>
              </a:rPr>
              <a:t>đổi</a:t>
            </a:r>
            <a:r>
              <a:rPr lang="vi-VN" sz="2400" b="0" i="0" dirty="0">
                <a:solidFill>
                  <a:srgbClr val="232F3E"/>
                </a:solidFill>
                <a:effectLst/>
                <a:latin typeface="Calibri" panose="020F0502020204030204" pitchFamily="34" charset="0"/>
                <a:cs typeface="Calibri" panose="020F0502020204030204" pitchFamily="34" charset="0"/>
              </a:rPr>
              <a:t> quy mô</a:t>
            </a:r>
          </a:p>
          <a:p>
            <a:endParaRPr lang="en-US" sz="2400"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F0C7B7EB-AF17-9905-EC27-1AB748BC9AF5}"/>
              </a:ext>
            </a:extLst>
          </p:cNvPr>
          <p:cNvSpPr txBox="1"/>
          <p:nvPr/>
        </p:nvSpPr>
        <p:spPr>
          <a:xfrm>
            <a:off x="3892551" y="4521913"/>
            <a:ext cx="7189792" cy="830997"/>
          </a:xfrm>
          <a:prstGeom prst="rect">
            <a:avLst/>
          </a:prstGeom>
          <a:noFill/>
        </p:spPr>
        <p:txBody>
          <a:bodyPr wrap="square" rtlCol="0">
            <a:spAutoFit/>
          </a:bodyPr>
          <a:lstStyle/>
          <a:p>
            <a:r>
              <a:rPr lang="en-US" sz="2400" b="0" i="0">
                <a:solidFill>
                  <a:srgbClr val="232F3E"/>
                </a:solidFill>
                <a:effectLst/>
                <a:latin typeface="Calibri" panose="020F0502020204030204" pitchFamily="34" charset="0"/>
                <a:cs typeface="Calibri" panose="020F0502020204030204" pitchFamily="34" charset="0"/>
              </a:rPr>
              <a:t>Xử lý các luồng dữ liệu theo thời gian thực</a:t>
            </a:r>
          </a:p>
          <a:p>
            <a:endParaRPr lang="en-US" sz="240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DBB74751-83DD-9763-D536-BE77A9686EBD}"/>
              </a:ext>
            </a:extLst>
          </p:cNvPr>
          <p:cNvSpPr txBox="1"/>
          <p:nvPr/>
        </p:nvSpPr>
        <p:spPr>
          <a:xfrm>
            <a:off x="3892550" y="5076042"/>
            <a:ext cx="6973569" cy="830997"/>
          </a:xfrm>
          <a:prstGeom prst="rect">
            <a:avLst/>
          </a:prstGeom>
          <a:noFill/>
        </p:spPr>
        <p:txBody>
          <a:bodyPr wrap="square" rtlCol="0">
            <a:spAutoFit/>
          </a:bodyPr>
          <a:lstStyle/>
          <a:p>
            <a:r>
              <a:rPr lang="en-US" sz="2400" b="0" i="0">
                <a:solidFill>
                  <a:srgbClr val="232F3E"/>
                </a:solidFill>
                <a:effectLst/>
                <a:latin typeface="Calibri" panose="020F0502020204030204" pitchFamily="34" charset="0"/>
                <a:cs typeface="Calibri" panose="020F0502020204030204" pitchFamily="34" charset="0"/>
              </a:rPr>
              <a:t>Tăng tốc áp dụng khoa học dữ liệu và ứng dụng ML</a:t>
            </a:r>
          </a:p>
          <a:p>
            <a:endParaRPr lang="en-US" sz="240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4FE45E14-68B2-D445-B5E5-727A7249537A}"/>
              </a:ext>
            </a:extLst>
          </p:cNvPr>
          <p:cNvSpPr txBox="1"/>
          <p:nvPr/>
        </p:nvSpPr>
        <p:spPr>
          <a:xfrm>
            <a:off x="3916315" y="2914811"/>
            <a:ext cx="4298045" cy="461665"/>
          </a:xfrm>
          <a:prstGeom prst="rect">
            <a:avLst/>
          </a:prstGeom>
          <a:noFill/>
        </p:spPr>
        <p:txBody>
          <a:bodyPr wrap="square" rtlCol="0">
            <a:spAutoFit/>
          </a:bodyPr>
          <a:lstStyle/>
          <a:p>
            <a:r>
              <a:rPr lang="vi-VN" sz="2400" dirty="0" err="1">
                <a:latin typeface="Calibri" panose="020F0502020204030204" pitchFamily="34" charset="0"/>
                <a:cs typeface="Calibri" panose="020F0502020204030204" pitchFamily="34" charset="0"/>
              </a:rPr>
              <a:t>Chức</a:t>
            </a:r>
            <a:r>
              <a:rPr lang="vi-VN" sz="2400" dirty="0">
                <a:latin typeface="Calibri" panose="020F0502020204030204" pitchFamily="34" charset="0"/>
                <a:cs typeface="Calibri" panose="020F0502020204030204" pitchFamily="34" charset="0"/>
              </a:rPr>
              <a:t> năng:</a:t>
            </a:r>
            <a:endParaRPr lang="en-US" sz="2400" dirty="0">
              <a:latin typeface="Calibri" panose="020F0502020204030204" pitchFamily="34" charset="0"/>
              <a:cs typeface="Calibri" panose="020F0502020204030204" pitchFamily="34" charset="0"/>
            </a:endParaRPr>
          </a:p>
        </p:txBody>
      </p:sp>
      <p:pic>
        <p:nvPicPr>
          <p:cNvPr id="18" name="Hình ảnh 17">
            <a:extLst>
              <a:ext uri="{FF2B5EF4-FFF2-40B4-BE49-F238E27FC236}">
                <a16:creationId xmlns:a16="http://schemas.microsoft.com/office/drawing/2014/main" id="{E753906B-E0D0-C478-32B0-9A18E951D8B8}"/>
              </a:ext>
            </a:extLst>
          </p:cNvPr>
          <p:cNvPicPr>
            <a:picLocks noChangeAspect="1"/>
          </p:cNvPicPr>
          <p:nvPr/>
        </p:nvPicPr>
        <p:blipFill>
          <a:blip r:embed="rId12"/>
          <a:stretch>
            <a:fillRect/>
          </a:stretch>
        </p:blipFill>
        <p:spPr>
          <a:xfrm>
            <a:off x="421919" y="2562639"/>
            <a:ext cx="2541302" cy="2180500"/>
          </a:xfrm>
          <a:prstGeom prst="rect">
            <a:avLst/>
          </a:prstGeom>
        </p:spPr>
      </p:pic>
      <p:sp>
        <p:nvSpPr>
          <p:cNvPr id="19" name="Hộp Văn bản 18">
            <a:extLst>
              <a:ext uri="{FF2B5EF4-FFF2-40B4-BE49-F238E27FC236}">
                <a16:creationId xmlns:a16="http://schemas.microsoft.com/office/drawing/2014/main" id="{A255FDEB-2088-D474-F41E-67D282C09860}"/>
              </a:ext>
            </a:extLst>
          </p:cNvPr>
          <p:cNvSpPr txBox="1"/>
          <p:nvPr/>
        </p:nvSpPr>
        <p:spPr>
          <a:xfrm>
            <a:off x="3837795" y="1312638"/>
            <a:ext cx="7790836" cy="2677656"/>
          </a:xfrm>
          <a:prstGeom prst="rect">
            <a:avLst/>
          </a:prstGeom>
          <a:noFill/>
        </p:spPr>
        <p:txBody>
          <a:bodyPr wrap="square" rtlCol="0">
            <a:spAutoFit/>
          </a:bodyPr>
          <a:lstStyle/>
          <a:p>
            <a:r>
              <a:rPr lang="vi-VN" sz="2400" b="0" i="0" dirty="0" err="1">
                <a:effectLst/>
              </a:rPr>
              <a:t>Dịch</a:t>
            </a:r>
            <a:r>
              <a:rPr lang="vi-VN" sz="2400" b="0" i="0" dirty="0">
                <a:effectLst/>
              </a:rPr>
              <a:t> </a:t>
            </a:r>
            <a:r>
              <a:rPr lang="vi-VN" sz="2400" b="0" i="0" dirty="0" err="1">
                <a:effectLst/>
              </a:rPr>
              <a:t>vụ</a:t>
            </a:r>
            <a:r>
              <a:rPr lang="vi-VN" sz="2400" b="0" i="0" dirty="0">
                <a:effectLst/>
              </a:rPr>
              <a:t> lưu </a:t>
            </a:r>
            <a:r>
              <a:rPr lang="vi-VN" sz="2400" b="0" i="0" dirty="0" err="1">
                <a:effectLst/>
              </a:rPr>
              <a:t>trữ</a:t>
            </a:r>
            <a:r>
              <a:rPr lang="vi-VN" sz="2400" b="0" i="0" dirty="0">
                <a:effectLst/>
              </a:rPr>
              <a:t> </a:t>
            </a:r>
            <a:r>
              <a:rPr lang="vi-VN" sz="2400" b="0" i="0" dirty="0" err="1">
                <a:effectLst/>
              </a:rPr>
              <a:t>đối</a:t>
            </a:r>
            <a:r>
              <a:rPr lang="vi-VN" sz="2400" b="0" i="0" dirty="0">
                <a:effectLst/>
              </a:rPr>
              <a:t> </a:t>
            </a:r>
            <a:r>
              <a:rPr lang="vi-VN" sz="2400" b="0" i="0" dirty="0" err="1">
                <a:effectLst/>
              </a:rPr>
              <a:t>tượng</a:t>
            </a:r>
            <a:r>
              <a:rPr lang="vi-VN" sz="2400" b="0" i="0" dirty="0">
                <a:effectLst/>
              </a:rPr>
              <a:t> </a:t>
            </a:r>
            <a:r>
              <a:rPr lang="vi-VN" sz="2400" b="0" i="0" dirty="0" err="1">
                <a:effectLst/>
              </a:rPr>
              <a:t>được</a:t>
            </a:r>
            <a:r>
              <a:rPr lang="vi-VN" sz="2400" b="0" i="0" dirty="0">
                <a:effectLst/>
              </a:rPr>
              <a:t> xây </a:t>
            </a:r>
            <a:r>
              <a:rPr lang="vi-VN" sz="2400" b="0" i="0" dirty="0" err="1">
                <a:effectLst/>
              </a:rPr>
              <a:t>dựng</a:t>
            </a:r>
            <a:r>
              <a:rPr lang="vi-VN" sz="2400" b="0" i="0" dirty="0">
                <a:effectLst/>
              </a:rPr>
              <a:t> </a:t>
            </a:r>
            <a:r>
              <a:rPr lang="vi-VN" sz="2400" b="0" i="0" dirty="0" err="1">
                <a:effectLst/>
              </a:rPr>
              <a:t>để</a:t>
            </a:r>
            <a:r>
              <a:rPr lang="vi-VN" sz="2400" b="0" i="0" dirty="0">
                <a:effectLst/>
              </a:rPr>
              <a:t> truy </a:t>
            </a:r>
            <a:r>
              <a:rPr lang="vi-VN" sz="2400" b="0" i="0" dirty="0" err="1">
                <a:effectLst/>
              </a:rPr>
              <a:t>xuất</a:t>
            </a:r>
            <a:r>
              <a:rPr lang="vi-VN" sz="2400" b="0" i="0" dirty="0">
                <a:effectLst/>
              </a:rPr>
              <a:t> </a:t>
            </a:r>
            <a:r>
              <a:rPr lang="vi-VN" sz="2400" b="0" i="0" dirty="0" err="1">
                <a:effectLst/>
              </a:rPr>
              <a:t>dữ</a:t>
            </a:r>
            <a:r>
              <a:rPr lang="vi-VN" sz="2400" b="0" i="0" dirty="0">
                <a:effectLst/>
              </a:rPr>
              <a:t> </a:t>
            </a:r>
            <a:r>
              <a:rPr lang="vi-VN" sz="2400" b="0" i="0" dirty="0" err="1">
                <a:effectLst/>
              </a:rPr>
              <a:t>liệu</a:t>
            </a:r>
            <a:r>
              <a:rPr lang="vi-VN" sz="2400" b="0" i="0" dirty="0">
                <a:effectLst/>
              </a:rPr>
              <a:t> </a:t>
            </a:r>
            <a:r>
              <a:rPr lang="vi-VN" sz="2400" b="0" i="0" dirty="0" err="1">
                <a:effectLst/>
              </a:rPr>
              <a:t>thuộc</a:t>
            </a:r>
            <a:r>
              <a:rPr lang="vi-VN" sz="2400" b="0" i="0" dirty="0">
                <a:effectLst/>
              </a:rPr>
              <a:t> </a:t>
            </a:r>
            <a:r>
              <a:rPr lang="vi-VN" sz="2400" b="0" i="0" dirty="0" err="1">
                <a:effectLst/>
              </a:rPr>
              <a:t>mọi</a:t>
            </a:r>
            <a:r>
              <a:rPr lang="vi-VN" sz="2400" b="0" i="0" dirty="0">
                <a:effectLst/>
              </a:rPr>
              <a:t> </a:t>
            </a:r>
            <a:r>
              <a:rPr lang="vi-VN" sz="2400" b="0" i="0" dirty="0" err="1">
                <a:effectLst/>
              </a:rPr>
              <a:t>kích</a:t>
            </a:r>
            <a:r>
              <a:rPr lang="vi-VN" sz="2400" b="0" i="0" dirty="0">
                <a:effectLst/>
              </a:rPr>
              <a:t> </a:t>
            </a:r>
            <a:r>
              <a:rPr lang="vi-VN" sz="2400" b="0" i="0" dirty="0" err="1">
                <a:effectLst/>
              </a:rPr>
              <a:t>thước</a:t>
            </a:r>
            <a:r>
              <a:rPr lang="vi-VN" sz="2400" b="0" i="0" dirty="0">
                <a:effectLst/>
              </a:rPr>
              <a:t> </a:t>
            </a:r>
            <a:r>
              <a:rPr lang="vi-VN" sz="2400" b="0" i="0" dirty="0" err="1">
                <a:effectLst/>
              </a:rPr>
              <a:t>và</a:t>
            </a:r>
            <a:r>
              <a:rPr lang="vi-VN" sz="2400" b="0" i="0" dirty="0">
                <a:effectLst/>
              </a:rPr>
              <a:t> </a:t>
            </a:r>
            <a:r>
              <a:rPr lang="vi-VN" sz="2400" b="0" i="0" dirty="0" err="1">
                <a:effectLst/>
              </a:rPr>
              <a:t>từ</a:t>
            </a:r>
            <a:r>
              <a:rPr lang="vi-VN" sz="2400" b="0" i="0" dirty="0">
                <a:effectLst/>
              </a:rPr>
              <a:t> </a:t>
            </a:r>
            <a:r>
              <a:rPr lang="vi-VN" sz="2400" b="0" i="0" dirty="0" err="1">
                <a:effectLst/>
              </a:rPr>
              <a:t>mọi</a:t>
            </a:r>
            <a:r>
              <a:rPr lang="vi-VN" sz="2400" b="0" i="0" dirty="0">
                <a:effectLst/>
              </a:rPr>
              <a:t> nơi</a:t>
            </a:r>
            <a:endParaRPr lang="en-US" sz="2400" b="0" i="0" dirty="0">
              <a:effectLst/>
            </a:endParaRPr>
          </a:p>
          <a:p>
            <a:endParaRPr lang="en-US" sz="2400" dirty="0">
              <a:latin typeface="Abadi" panose="020B0604020104020204" pitchFamily="34" charset="0"/>
            </a:endParaRPr>
          </a:p>
          <a:p>
            <a:r>
              <a:rPr lang="en-US" sz="2400" dirty="0">
                <a:effectLst/>
                <a:latin typeface="Arial" panose="020B0604020202020204" pitchFamily="34" charset="0"/>
                <a:ea typeface="Calibri" panose="020F0502020204030204" pitchFamily="34" charset="0"/>
                <a:cs typeface="Arial" panose="020B0604020202020204" pitchFamily="34" charset="0"/>
              </a:rPr>
              <a:t>Ở </a:t>
            </a:r>
            <a:r>
              <a:rPr lang="en-US" sz="2400" dirty="0" err="1">
                <a:effectLst/>
                <a:latin typeface="Arial" panose="020B0604020202020204" pitchFamily="34" charset="0"/>
                <a:ea typeface="Calibri" panose="020F0502020204030204" pitchFamily="34" charset="0"/>
                <a:cs typeface="Arial" panose="020B0604020202020204" pitchFamily="34" charset="0"/>
              </a:rPr>
              <a:t>dịch</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vụ</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này</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chúng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em</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sử</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dụng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để</a:t>
            </a:r>
            <a:r>
              <a:rPr lang="en-US" sz="2400" dirty="0">
                <a:effectLst/>
                <a:latin typeface="Arial" panose="020B0604020202020204" pitchFamily="34" charset="0"/>
                <a:ea typeface="Calibri" panose="020F0502020204030204" pitchFamily="34" charset="0"/>
                <a:cs typeface="Arial" panose="020B0604020202020204" pitchFamily="34" charset="0"/>
              </a:rPr>
              <a:t> upload data </a:t>
            </a:r>
            <a:r>
              <a:rPr lang="en-US" sz="2400" dirty="0" err="1">
                <a:effectLst/>
                <a:latin typeface="Arial" panose="020B0604020202020204" pitchFamily="34" charset="0"/>
                <a:ea typeface="Calibri" panose="020F0502020204030204" pitchFamily="34" charset="0"/>
                <a:cs typeface="Arial" panose="020B0604020202020204" pitchFamily="34" charset="0"/>
              </a:rPr>
              <a:t>và</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sử</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dụng</a:t>
            </a:r>
            <a:r>
              <a:rPr lang="en-US" sz="2400" dirty="0">
                <a:effectLst/>
                <a:latin typeface="Arial" panose="020B0604020202020204" pitchFamily="34" charset="0"/>
                <a:ea typeface="Calibri" panose="020F0502020204030204" pitchFamily="34" charset="0"/>
                <a:cs typeface="Arial" panose="020B0604020202020204" pitchFamily="34" charset="0"/>
              </a:rPr>
              <a:t> S3 </a:t>
            </a:r>
            <a:r>
              <a:rPr lang="en-US" sz="2400" dirty="0" err="1">
                <a:effectLst/>
                <a:latin typeface="Arial" panose="020B0604020202020204" pitchFamily="34" charset="0"/>
                <a:ea typeface="Calibri" panose="020F0502020204030204" pitchFamily="34" charset="0"/>
                <a:cs typeface="Arial" panose="020B0604020202020204" pitchFamily="34" charset="0"/>
              </a:rPr>
              <a:t>để</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chứa</a:t>
            </a:r>
            <a:r>
              <a:rPr lang="en-US" sz="2400" dirty="0">
                <a:effectLst/>
                <a:latin typeface="Arial" panose="020B0604020202020204" pitchFamily="34" charset="0"/>
                <a:ea typeface="Calibri" panose="020F0502020204030204" pitchFamily="34" charset="0"/>
                <a:cs typeface="Arial" panose="020B0604020202020204" pitchFamily="34" charset="0"/>
              </a:rPr>
              <a:t> data</a:t>
            </a:r>
          </a:p>
          <a:p>
            <a:endParaRPr lang="vi-VN" sz="2400" b="0" i="0" dirty="0">
              <a:effectLst/>
              <a:latin typeface="OpenSans"/>
            </a:endParaRPr>
          </a:p>
          <a:p>
            <a:endParaRPr lang="vi-VN" sz="2400" dirty="0"/>
          </a:p>
        </p:txBody>
      </p:sp>
      <p:pic>
        <p:nvPicPr>
          <p:cNvPr id="21" name="Hình ảnh 20">
            <a:extLst>
              <a:ext uri="{FF2B5EF4-FFF2-40B4-BE49-F238E27FC236}">
                <a16:creationId xmlns:a16="http://schemas.microsoft.com/office/drawing/2014/main" id="{4149525A-D3E4-A1CE-C3D6-E3A62256C150}"/>
              </a:ext>
            </a:extLst>
          </p:cNvPr>
          <p:cNvPicPr>
            <a:picLocks noChangeAspect="1"/>
          </p:cNvPicPr>
          <p:nvPr/>
        </p:nvPicPr>
        <p:blipFill>
          <a:blip r:embed="rId13"/>
          <a:stretch>
            <a:fillRect/>
          </a:stretch>
        </p:blipFill>
        <p:spPr>
          <a:xfrm>
            <a:off x="342481" y="2117277"/>
            <a:ext cx="2638956" cy="2993870"/>
          </a:xfrm>
          <a:prstGeom prst="rect">
            <a:avLst/>
          </a:prstGeom>
        </p:spPr>
      </p:pic>
      <p:sp>
        <p:nvSpPr>
          <p:cNvPr id="22" name="Hộp Văn bản 21">
            <a:extLst>
              <a:ext uri="{FF2B5EF4-FFF2-40B4-BE49-F238E27FC236}">
                <a16:creationId xmlns:a16="http://schemas.microsoft.com/office/drawing/2014/main" id="{FC60AAB3-B4ED-8220-589C-536BBEB08A30}"/>
              </a:ext>
            </a:extLst>
          </p:cNvPr>
          <p:cNvSpPr txBox="1"/>
          <p:nvPr/>
        </p:nvSpPr>
        <p:spPr>
          <a:xfrm>
            <a:off x="3916315" y="1338086"/>
            <a:ext cx="7958129" cy="1107996"/>
          </a:xfrm>
          <a:prstGeom prst="rect">
            <a:avLst/>
          </a:prstGeom>
          <a:noFill/>
        </p:spPr>
        <p:txBody>
          <a:bodyPr wrap="square" rtlCol="0">
            <a:spAutoFit/>
          </a:bodyPr>
          <a:lstStyle/>
          <a:p>
            <a:r>
              <a:rPr lang="vi-VN" sz="2400" b="0" i="0" dirty="0">
                <a:effectLst/>
                <a:latin typeface="Arial" panose="020B0604020202020204" pitchFamily="34" charset="0"/>
                <a:cs typeface="Arial" panose="020B0604020202020204" pitchFamily="34" charset="0"/>
              </a:rPr>
              <a:t>Công </a:t>
            </a:r>
            <a:r>
              <a:rPr lang="vi-VN" sz="2400" b="0" i="0" dirty="0" err="1">
                <a:effectLst/>
                <a:latin typeface="Arial" panose="020B0604020202020204" pitchFamily="34" charset="0"/>
                <a:cs typeface="Arial" panose="020B0604020202020204" pitchFamily="34" charset="0"/>
              </a:rPr>
              <a:t>suất</a:t>
            </a:r>
            <a:r>
              <a:rPr lang="vi-VN" sz="2400" b="0" i="0" dirty="0">
                <a:effectLst/>
                <a:latin typeface="Arial" panose="020B0604020202020204" pitchFamily="34" charset="0"/>
                <a:cs typeface="Arial" panose="020B0604020202020204" pitchFamily="34" charset="0"/>
              </a:rPr>
              <a:t> </a:t>
            </a:r>
            <a:r>
              <a:rPr lang="vi-VN" sz="2400" b="0" i="0" dirty="0" err="1">
                <a:effectLst/>
                <a:latin typeface="Arial" panose="020B0604020202020204" pitchFamily="34" charset="0"/>
                <a:cs typeface="Arial" panose="020B0604020202020204" pitchFamily="34" charset="0"/>
              </a:rPr>
              <a:t>điện</a:t>
            </a:r>
            <a:r>
              <a:rPr lang="vi-VN" sz="2400" b="0" i="0" dirty="0">
                <a:effectLst/>
                <a:latin typeface="Arial" panose="020B0604020202020204" pitchFamily="34" charset="0"/>
                <a:cs typeface="Arial" panose="020B0604020202020204" pitchFamily="34" charset="0"/>
              </a:rPr>
              <a:t> </a:t>
            </a:r>
            <a:r>
              <a:rPr lang="vi-VN" sz="2400" b="0" i="0" dirty="0" err="1">
                <a:effectLst/>
                <a:latin typeface="Arial" panose="020B0604020202020204" pitchFamily="34" charset="0"/>
                <a:cs typeface="Arial" panose="020B0604020202020204" pitchFamily="34" charset="0"/>
              </a:rPr>
              <a:t>toán</a:t>
            </a:r>
            <a:r>
              <a:rPr lang="vi-VN" sz="2400" b="0" i="0" dirty="0">
                <a:effectLst/>
                <a:latin typeface="Arial" panose="020B0604020202020204" pitchFamily="34" charset="0"/>
                <a:cs typeface="Arial" panose="020B0604020202020204" pitchFamily="34" charset="0"/>
              </a:rPr>
              <a:t> </a:t>
            </a:r>
            <a:r>
              <a:rPr lang="vi-VN" sz="2400" b="0" i="0" dirty="0" err="1">
                <a:effectLst/>
                <a:latin typeface="Arial" panose="020B0604020202020204" pitchFamily="34" charset="0"/>
                <a:cs typeface="Arial" panose="020B0604020202020204" pitchFamily="34" charset="0"/>
              </a:rPr>
              <a:t>bảo</a:t>
            </a:r>
            <a:r>
              <a:rPr lang="vi-VN" sz="2400" b="0" i="0" dirty="0">
                <a:effectLst/>
                <a:latin typeface="Arial" panose="020B0604020202020204" pitchFamily="34" charset="0"/>
                <a:cs typeface="Arial" panose="020B0604020202020204" pitchFamily="34" charset="0"/>
              </a:rPr>
              <a:t> </a:t>
            </a:r>
            <a:r>
              <a:rPr lang="vi-VN" sz="2400" b="0" i="0" dirty="0" err="1">
                <a:effectLst/>
                <a:latin typeface="Arial" panose="020B0604020202020204" pitchFamily="34" charset="0"/>
                <a:cs typeface="Arial" panose="020B0604020202020204" pitchFamily="34" charset="0"/>
              </a:rPr>
              <a:t>mật</a:t>
            </a:r>
            <a:r>
              <a:rPr lang="vi-VN" sz="2400" b="0" i="0" dirty="0">
                <a:effectLst/>
                <a:latin typeface="Arial" panose="020B0604020202020204" pitchFamily="34" charset="0"/>
                <a:cs typeface="Arial" panose="020B0604020202020204" pitchFamily="34" charset="0"/>
              </a:rPr>
              <a:t> </a:t>
            </a:r>
            <a:r>
              <a:rPr lang="vi-VN" sz="2400" b="0" i="0" dirty="0" err="1">
                <a:effectLst/>
                <a:latin typeface="Arial" panose="020B0604020202020204" pitchFamily="34" charset="0"/>
                <a:cs typeface="Arial" panose="020B0604020202020204" pitchFamily="34" charset="0"/>
              </a:rPr>
              <a:t>và</a:t>
            </a:r>
            <a:r>
              <a:rPr lang="vi-VN" sz="2400" b="0" i="0" dirty="0">
                <a:effectLst/>
                <a:latin typeface="Arial" panose="020B0604020202020204" pitchFamily="34" charset="0"/>
                <a:cs typeface="Arial" panose="020B0604020202020204" pitchFamily="34" charset="0"/>
              </a:rPr>
              <a:t> </a:t>
            </a:r>
            <a:r>
              <a:rPr lang="vi-VN" sz="2400" b="0" i="0" dirty="0" err="1">
                <a:effectLst/>
                <a:latin typeface="Arial" panose="020B0604020202020204" pitchFamily="34" charset="0"/>
                <a:cs typeface="Arial" panose="020B0604020202020204" pitchFamily="34" charset="0"/>
              </a:rPr>
              <a:t>có</a:t>
            </a:r>
            <a:r>
              <a:rPr lang="vi-VN" sz="2400" b="0" i="0" dirty="0">
                <a:effectLst/>
                <a:latin typeface="Arial" panose="020B0604020202020204" pitchFamily="34" charset="0"/>
                <a:cs typeface="Arial" panose="020B0604020202020204" pitchFamily="34" charset="0"/>
              </a:rPr>
              <a:t> quy mô linh </a:t>
            </a:r>
            <a:r>
              <a:rPr lang="vi-VN" sz="2400" b="0" i="0" dirty="0" err="1">
                <a:effectLst/>
                <a:latin typeface="Arial" panose="020B0604020202020204" pitchFamily="34" charset="0"/>
                <a:cs typeface="Arial" panose="020B0604020202020204" pitchFamily="34" charset="0"/>
              </a:rPr>
              <a:t>hoạt</a:t>
            </a:r>
            <a:r>
              <a:rPr lang="vi-VN" sz="2400" b="0" i="0" dirty="0">
                <a:effectLst/>
                <a:latin typeface="Arial" panose="020B0604020202020204" pitchFamily="34" charset="0"/>
                <a:cs typeface="Arial" panose="020B0604020202020204" pitchFamily="34" charset="0"/>
              </a:rPr>
              <a:t> </a:t>
            </a:r>
            <a:r>
              <a:rPr lang="vi-VN" sz="2400" b="0" i="0" dirty="0" err="1">
                <a:effectLst/>
                <a:latin typeface="Arial" panose="020B0604020202020204" pitchFamily="34" charset="0"/>
                <a:cs typeface="Arial" panose="020B0604020202020204" pitchFamily="34" charset="0"/>
              </a:rPr>
              <a:t>dành</a:t>
            </a:r>
            <a:r>
              <a:rPr lang="vi-VN" sz="2400" b="0" i="0" dirty="0">
                <a:effectLst/>
                <a:latin typeface="Arial" panose="020B0604020202020204" pitchFamily="34" charset="0"/>
                <a:cs typeface="Arial" panose="020B0604020202020204" pitchFamily="34" charset="0"/>
              </a:rPr>
              <a:t> cho </a:t>
            </a:r>
            <a:r>
              <a:rPr lang="vi-VN" sz="2400" b="0" i="0" dirty="0" err="1">
                <a:effectLst/>
                <a:latin typeface="Arial" panose="020B0604020202020204" pitchFamily="34" charset="0"/>
                <a:cs typeface="Arial" panose="020B0604020202020204" pitchFamily="34" charset="0"/>
              </a:rPr>
              <a:t>hầu</a:t>
            </a:r>
            <a:r>
              <a:rPr lang="vi-VN" sz="2400" b="0" i="0" dirty="0">
                <a:effectLst/>
                <a:latin typeface="Arial" panose="020B0604020202020204" pitchFamily="34" charset="0"/>
                <a:cs typeface="Arial" panose="020B0604020202020204" pitchFamily="34" charset="0"/>
              </a:rPr>
              <a:t> </a:t>
            </a:r>
            <a:r>
              <a:rPr lang="vi-VN" sz="2400" b="0" i="0" dirty="0" err="1">
                <a:effectLst/>
                <a:latin typeface="Arial" panose="020B0604020202020204" pitchFamily="34" charset="0"/>
                <a:cs typeface="Arial" panose="020B0604020202020204" pitchFamily="34" charset="0"/>
              </a:rPr>
              <a:t>hết</a:t>
            </a:r>
            <a:r>
              <a:rPr lang="vi-VN" sz="2400" b="0" i="0" dirty="0">
                <a:effectLst/>
                <a:latin typeface="Arial" panose="020B0604020202020204" pitchFamily="34" charset="0"/>
                <a:cs typeface="Arial" panose="020B0604020202020204" pitchFamily="34" charset="0"/>
              </a:rPr>
              <a:t> </a:t>
            </a:r>
            <a:r>
              <a:rPr lang="vi-VN" sz="2400" b="0" i="0" dirty="0" err="1">
                <a:effectLst/>
                <a:latin typeface="Arial" panose="020B0604020202020204" pitchFamily="34" charset="0"/>
                <a:cs typeface="Arial" panose="020B0604020202020204" pitchFamily="34" charset="0"/>
              </a:rPr>
              <a:t>mọi</a:t>
            </a:r>
            <a:r>
              <a:rPr lang="vi-VN" sz="2400" b="0" i="0" dirty="0">
                <a:effectLst/>
                <a:latin typeface="Arial" panose="020B0604020202020204" pitchFamily="34" charset="0"/>
                <a:cs typeface="Arial" panose="020B0604020202020204" pitchFamily="34" charset="0"/>
              </a:rPr>
              <a:t> </a:t>
            </a:r>
            <a:r>
              <a:rPr lang="vi-VN" sz="2400" b="0" i="0" dirty="0" err="1">
                <a:effectLst/>
                <a:latin typeface="Arial" panose="020B0604020202020204" pitchFamily="34" charset="0"/>
                <a:cs typeface="Arial" panose="020B0604020202020204" pitchFamily="34" charset="0"/>
              </a:rPr>
              <a:t>khối</a:t>
            </a:r>
            <a:r>
              <a:rPr lang="vi-VN" sz="2400" b="0" i="0" dirty="0">
                <a:effectLst/>
                <a:latin typeface="Arial" panose="020B0604020202020204" pitchFamily="34" charset="0"/>
                <a:cs typeface="Arial" panose="020B0604020202020204" pitchFamily="34" charset="0"/>
              </a:rPr>
              <a:t> </a:t>
            </a:r>
            <a:r>
              <a:rPr lang="vi-VN" sz="2400" b="0" i="0" dirty="0" err="1">
                <a:effectLst/>
                <a:latin typeface="Arial" panose="020B0604020202020204" pitchFamily="34" charset="0"/>
                <a:cs typeface="Arial" panose="020B0604020202020204" pitchFamily="34" charset="0"/>
              </a:rPr>
              <a:t>lượng</a:t>
            </a:r>
            <a:r>
              <a:rPr lang="vi-VN" sz="2400" b="0" i="0" dirty="0">
                <a:effectLst/>
                <a:latin typeface="Arial" panose="020B0604020202020204" pitchFamily="34" charset="0"/>
                <a:cs typeface="Arial" panose="020B0604020202020204" pitchFamily="34" charset="0"/>
              </a:rPr>
              <a:t> công </a:t>
            </a:r>
            <a:r>
              <a:rPr lang="vi-VN" sz="2400" b="0" i="0" dirty="0" err="1">
                <a:effectLst/>
                <a:latin typeface="Arial" panose="020B0604020202020204" pitchFamily="34" charset="0"/>
                <a:cs typeface="Arial" panose="020B0604020202020204" pitchFamily="34" charset="0"/>
              </a:rPr>
              <a:t>việc</a:t>
            </a:r>
            <a:endParaRPr lang="vi-VN" sz="2400" b="0" i="0" dirty="0">
              <a:effectLst/>
              <a:latin typeface="Arial" panose="020B0604020202020204" pitchFamily="34" charset="0"/>
              <a:cs typeface="Arial" panose="020B0604020202020204" pitchFamily="34" charset="0"/>
            </a:endParaRPr>
          </a:p>
          <a:p>
            <a:endParaRPr lang="vi-VN" dirty="0"/>
          </a:p>
        </p:txBody>
      </p:sp>
    </p:spTree>
    <p:extLst>
      <p:ext uri="{BB962C8B-B14F-4D97-AF65-F5344CB8AC3E}">
        <p14:creationId xmlns:p14="http://schemas.microsoft.com/office/powerpoint/2010/main" val="68098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0-#ppt_w/2"/>
                                          </p:val>
                                        </p:tav>
                                        <p:tav tm="100000">
                                          <p:val>
                                            <p:strVal val="#ppt_x"/>
                                          </p:val>
                                        </p:tav>
                                      </p:tavLst>
                                    </p:anim>
                                    <p:anim calcmode="lin" valueType="num">
                                      <p:cBhvr additive="base">
                                        <p:cTn id="2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0-#ppt_w/2"/>
                                          </p:val>
                                        </p:tav>
                                        <p:tav tm="100000">
                                          <p:val>
                                            <p:strVal val="#ppt_x"/>
                                          </p:val>
                                        </p:tav>
                                      </p:tavLst>
                                    </p:anim>
                                    <p:anim calcmode="lin" valueType="num">
                                      <p:cBhvr additive="base">
                                        <p:cTn id="3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7"/>
                                        </p:tgtEl>
                                      </p:cBhvr>
                                    </p:animEffect>
                                    <p:set>
                                      <p:cBhvr>
                                        <p:cTn id="42" dur="1" fill="hold">
                                          <p:stCondLst>
                                            <p:cond delay="499"/>
                                          </p:stCondLst>
                                        </p:cTn>
                                        <p:tgtEl>
                                          <p:spTgt spid="17"/>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5"/>
                                        </p:tgtEl>
                                      </p:cBhvr>
                                    </p:animEffect>
                                    <p:set>
                                      <p:cBhvr>
                                        <p:cTn id="51" dur="1" fill="hold">
                                          <p:stCondLst>
                                            <p:cond delay="499"/>
                                          </p:stCondLst>
                                        </p:cTn>
                                        <p:tgtEl>
                                          <p:spTgt spid="15"/>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6"/>
                                        </p:tgtEl>
                                      </p:cBhvr>
                                    </p:animEffect>
                                    <p:set>
                                      <p:cBhvr>
                                        <p:cTn id="54" dur="1" fill="hold">
                                          <p:stCondLst>
                                            <p:cond delay="499"/>
                                          </p:stCondLst>
                                        </p:cTn>
                                        <p:tgtEl>
                                          <p:spTgt spid="16"/>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6"/>
                                        </p:tgtEl>
                                      </p:cBhvr>
                                    </p:animEffect>
                                    <p:set>
                                      <p:cBhvr>
                                        <p:cTn id="57" dur="1" fill="hold">
                                          <p:stCondLst>
                                            <p:cond delay="499"/>
                                          </p:stCondLst>
                                        </p:cTn>
                                        <p:tgtEl>
                                          <p:spTgt spid="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500"/>
                                        <p:tgtEl>
                                          <p:spTgt spid="19"/>
                                        </p:tgtEl>
                                      </p:cBhvr>
                                    </p:animEffect>
                                    <p:set>
                                      <p:cBhvr>
                                        <p:cTn id="68" dur="1" fill="hold">
                                          <p:stCondLst>
                                            <p:cond delay="499"/>
                                          </p:stCondLst>
                                        </p:cTn>
                                        <p:tgtEl>
                                          <p:spTgt spid="19"/>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8"/>
                                        </p:tgtEl>
                                      </p:cBhvr>
                                    </p:animEffect>
                                    <p:set>
                                      <p:cBhvr>
                                        <p:cTn id="71" dur="1" fill="hold">
                                          <p:stCondLst>
                                            <p:cond delay="499"/>
                                          </p:stCondLst>
                                        </p:cTn>
                                        <p:tgtEl>
                                          <p:spTgt spid="18"/>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22"/>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2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22"/>
                                        </p:tgtEl>
                                      </p:cBhvr>
                                    </p:animEffect>
                                    <p:set>
                                      <p:cBhvr>
                                        <p:cTn id="82" dur="1" fill="hold">
                                          <p:stCondLst>
                                            <p:cond delay="499"/>
                                          </p:stCondLst>
                                        </p:cTn>
                                        <p:tgtEl>
                                          <p:spTgt spid="22"/>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21"/>
                                        </p:tgtEl>
                                      </p:cBhvr>
                                    </p:animEffect>
                                    <p:set>
                                      <p:cBhvr>
                                        <p:cTn id="85"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1" grpId="0"/>
      <p:bldP spid="11" grpId="1"/>
      <p:bldP spid="14" grpId="0"/>
      <p:bldP spid="14" grpId="1"/>
      <p:bldP spid="15" grpId="0"/>
      <p:bldP spid="15" grpId="1"/>
      <p:bldP spid="16" grpId="0"/>
      <p:bldP spid="16" grpId="1"/>
      <p:bldP spid="17" grpId="0"/>
      <p:bldP spid="17" grpId="1"/>
      <p:bldP spid="19" grpId="0"/>
      <p:bldP spid="19" grpId="1"/>
      <p:bldP spid="22" grpId="0"/>
      <p:bldP spid="2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1906208"/>
            <a:ext cx="9899578"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TÌM HIỂU PARQUET VÀ VIẾT ỨNG DỤNG DEMO</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a:extLst>
              <a:ext uri="{FF2B5EF4-FFF2-40B4-BE49-F238E27FC236}">
                <a16:creationId xmlns:a16="http://schemas.microsoft.com/office/drawing/2014/main" id="{FD78599E-4D61-4ECD-A32B-F382BBC55E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6702" y="1986944"/>
            <a:ext cx="796594" cy="635122"/>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5375" y="4082008"/>
            <a:ext cx="1184397" cy="1102399"/>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3330836"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033688" y="4054151"/>
            <a:ext cx="1091305" cy="1034296"/>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643160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217166" y="4094555"/>
            <a:ext cx="1051027" cy="101656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94497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086296" y="4168896"/>
            <a:ext cx="1091782" cy="1013797"/>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595402"/>
            <a:ext cx="8444359" cy="923330"/>
          </a:xfrm>
          <a:prstGeom prst="rect">
            <a:avLst/>
          </a:prstGeom>
          <a:noFill/>
        </p:spPr>
        <p:txBody>
          <a:bodyPr wrap="square" rtlCol="0">
            <a:spAutoFit/>
          </a:bodyPr>
          <a:lstStyle/>
          <a:p>
            <a:r>
              <a:rPr lang="en-US" sz="5400" b="1" dirty="0">
                <a:solidFill>
                  <a:srgbClr val="438AFE"/>
                </a:solidFill>
                <a:latin typeface="Arial" panose="020B0604020202020204" pitchFamily="34" charset="0"/>
                <a:cs typeface="Arial" panose="020B0604020202020204" pitchFamily="34" charset="0"/>
              </a:rPr>
              <a:t>Cloud Computing</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629078" y="7471515"/>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 name="Hộp Văn bản 31">
            <a:extLst>
              <a:ext uri="{FF2B5EF4-FFF2-40B4-BE49-F238E27FC236}">
                <a16:creationId xmlns:a16="http://schemas.microsoft.com/office/drawing/2014/main" id="{C07FC5FC-9235-D626-821D-27741EB07637}"/>
              </a:ext>
            </a:extLst>
          </p:cNvPr>
          <p:cNvSpPr txBox="1"/>
          <p:nvPr/>
        </p:nvSpPr>
        <p:spPr>
          <a:xfrm>
            <a:off x="567172" y="5283624"/>
            <a:ext cx="2120802" cy="954107"/>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Apache Parquet</a:t>
            </a:r>
            <a:endParaRPr lang="vi-VN" sz="2800" b="1">
              <a:latin typeface="Arial" panose="020B0604020202020204" pitchFamily="34" charset="0"/>
              <a:cs typeface="Arial" panose="020B0604020202020204" pitchFamily="34" charset="0"/>
            </a:endParaRPr>
          </a:p>
        </p:txBody>
      </p:sp>
      <p:sp>
        <p:nvSpPr>
          <p:cNvPr id="8" name="Hộp Văn bản 32">
            <a:extLst>
              <a:ext uri="{FF2B5EF4-FFF2-40B4-BE49-F238E27FC236}">
                <a16:creationId xmlns:a16="http://schemas.microsoft.com/office/drawing/2014/main" id="{FE961037-4CC3-6A02-C741-10FA21168521}"/>
              </a:ext>
            </a:extLst>
          </p:cNvPr>
          <p:cNvSpPr txBox="1"/>
          <p:nvPr/>
        </p:nvSpPr>
        <p:spPr>
          <a:xfrm>
            <a:off x="3520538"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Hadoop</a:t>
            </a:r>
            <a:endParaRPr lang="vi-VN" sz="2800" b="1">
              <a:latin typeface="Arial" panose="020B0604020202020204" pitchFamily="34" charset="0"/>
              <a:cs typeface="Arial" panose="020B0604020202020204" pitchFamily="34" charset="0"/>
            </a:endParaRPr>
          </a:p>
        </p:txBody>
      </p:sp>
      <p:sp>
        <p:nvSpPr>
          <p:cNvPr id="9" name="Hộp Văn bản 33">
            <a:extLst>
              <a:ext uri="{FF2B5EF4-FFF2-40B4-BE49-F238E27FC236}">
                <a16:creationId xmlns:a16="http://schemas.microsoft.com/office/drawing/2014/main" id="{70D255B9-6BC0-1232-C033-F8CEC6EC31A4}"/>
              </a:ext>
            </a:extLst>
          </p:cNvPr>
          <p:cNvSpPr txBox="1"/>
          <p:nvPr/>
        </p:nvSpPr>
        <p:spPr>
          <a:xfrm>
            <a:off x="6683874" y="5283624"/>
            <a:ext cx="2066558" cy="954107"/>
          </a:xfrm>
          <a:prstGeom prst="rect">
            <a:avLst/>
          </a:prstGeom>
          <a:noFill/>
        </p:spPr>
        <p:txBody>
          <a:bodyPr wrap="square" rtlCol="0">
            <a:spAutoFit/>
          </a:bodyPr>
          <a:lstStyle/>
          <a:p>
            <a:pPr algn="ctr"/>
            <a:r>
              <a:rPr lang="vi-VN" sz="2800" b="1">
                <a:latin typeface="Arial" panose="020B0604020202020204" pitchFamily="34" charset="0"/>
                <a:cs typeface="Arial" panose="020B0604020202020204" pitchFamily="34" charset="0"/>
              </a:rPr>
              <a:t>AWS </a:t>
            </a:r>
          </a:p>
          <a:p>
            <a:pPr algn="ctr"/>
            <a:r>
              <a:rPr lang="vi-VN" sz="2800" b="1">
                <a:latin typeface="Arial" panose="020B0604020202020204" pitchFamily="34" charset="0"/>
                <a:cs typeface="Arial" panose="020B0604020202020204" pitchFamily="34" charset="0"/>
              </a:rPr>
              <a:t>EMR</a:t>
            </a:r>
          </a:p>
        </p:txBody>
      </p:sp>
      <p:sp>
        <p:nvSpPr>
          <p:cNvPr id="10" name="Hộp Văn bản 34">
            <a:extLst>
              <a:ext uri="{FF2B5EF4-FFF2-40B4-BE49-F238E27FC236}">
                <a16:creationId xmlns:a16="http://schemas.microsoft.com/office/drawing/2014/main" id="{E2BAC2AF-0739-9570-8F84-E19CB87CC896}"/>
              </a:ext>
            </a:extLst>
          </p:cNvPr>
          <p:cNvSpPr txBox="1"/>
          <p:nvPr/>
        </p:nvSpPr>
        <p:spPr>
          <a:xfrm>
            <a:off x="9586839" y="5287842"/>
            <a:ext cx="2058501" cy="954107"/>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Apache Spark</a:t>
            </a:r>
            <a:endParaRPr lang="vi-VN"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809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273104" y="-5009329"/>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76617" y="-45489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346775" y="-4359236"/>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977" y="-4359236"/>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9167921" y="3961593"/>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9009090" y="5580100"/>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0887" y="4118408"/>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6245426" y="3984252"/>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6055724" y="5519517"/>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2574" y="4103046"/>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3144654" y="3964035"/>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2894764" y="5464331"/>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9096" y="4154724"/>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236732" y="-365804"/>
            <a:ext cx="13089131" cy="7581449"/>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0014704" y="1541873"/>
            <a:ext cx="2058501" cy="954107"/>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Apache </a:t>
            </a:r>
          </a:p>
          <a:p>
            <a:pPr algn="ctr"/>
            <a:r>
              <a:rPr lang="en-US" sz="2800" b="1">
                <a:latin typeface="Arial" panose="020B0604020202020204" pitchFamily="34" charset="0"/>
                <a:cs typeface="Arial" panose="020B0604020202020204" pitchFamily="34" charset="0"/>
              </a:rPr>
              <a:t>Spark</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875434" y="277684"/>
            <a:ext cx="1091782" cy="1012490"/>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2330133" y="-5147829"/>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476617" y="432296"/>
            <a:ext cx="9201256" cy="6167286"/>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 name="Hình Bầu dục 3">
            <a:extLst>
              <a:ext uri="{FF2B5EF4-FFF2-40B4-BE49-F238E27FC236}">
                <a16:creationId xmlns:a16="http://schemas.microsoft.com/office/drawing/2014/main" id="{828C5ED1-5115-4651-BD0C-03F548ECE51F}"/>
              </a:ext>
            </a:extLst>
          </p:cNvPr>
          <p:cNvSpPr/>
          <p:nvPr/>
        </p:nvSpPr>
        <p:spPr>
          <a:xfrm>
            <a:off x="9976130" y="2365841"/>
            <a:ext cx="1067824" cy="105907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B38B283A-B30A-4612-8D4B-E9CD719F69BA}"/>
              </a:ext>
            </a:extLst>
          </p:cNvPr>
          <p:cNvSpPr/>
          <p:nvPr/>
        </p:nvSpPr>
        <p:spPr>
          <a:xfrm>
            <a:off x="11005381" y="3234763"/>
            <a:ext cx="1067824" cy="105907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ình Bầu dục 45">
            <a:extLst>
              <a:ext uri="{FF2B5EF4-FFF2-40B4-BE49-F238E27FC236}">
                <a16:creationId xmlns:a16="http://schemas.microsoft.com/office/drawing/2014/main" id="{B1C25235-BCF9-4D0D-8A93-7E8E7E7BA01C}"/>
              </a:ext>
            </a:extLst>
          </p:cNvPr>
          <p:cNvSpPr/>
          <p:nvPr/>
        </p:nvSpPr>
        <p:spPr>
          <a:xfrm>
            <a:off x="9895760" y="4103684"/>
            <a:ext cx="1067824" cy="105907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Hình Bầu dục 46">
            <a:extLst>
              <a:ext uri="{FF2B5EF4-FFF2-40B4-BE49-F238E27FC236}">
                <a16:creationId xmlns:a16="http://schemas.microsoft.com/office/drawing/2014/main" id="{5FC7308A-7B9A-4386-B09D-4E7F49FE1FB8}"/>
              </a:ext>
            </a:extLst>
          </p:cNvPr>
          <p:cNvSpPr/>
          <p:nvPr/>
        </p:nvSpPr>
        <p:spPr>
          <a:xfrm>
            <a:off x="10887413" y="5251587"/>
            <a:ext cx="1067824" cy="105907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050" name="Picture 2" descr="Apache Spark – CloudNesil">
            <a:extLst>
              <a:ext uri="{FF2B5EF4-FFF2-40B4-BE49-F238E27FC236}">
                <a16:creationId xmlns:a16="http://schemas.microsoft.com/office/drawing/2014/main" id="{387B0565-31B5-3F13-E734-D18C1C52705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5041" t="9169" r="22217" b="29234"/>
          <a:stretch/>
        </p:blipFill>
        <p:spPr bwMode="auto">
          <a:xfrm>
            <a:off x="476617" y="463753"/>
            <a:ext cx="3540370" cy="21562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9F78381-5FB3-EC00-BD9D-13E6FCCB98ED}"/>
              </a:ext>
            </a:extLst>
          </p:cNvPr>
          <p:cNvSpPr txBox="1"/>
          <p:nvPr/>
        </p:nvSpPr>
        <p:spPr>
          <a:xfrm>
            <a:off x="4174076" y="926320"/>
            <a:ext cx="5708158" cy="1569660"/>
          </a:xfrm>
          <a:prstGeom prst="rect">
            <a:avLst/>
          </a:prstGeom>
          <a:noFill/>
        </p:spPr>
        <p:txBody>
          <a:bodyPr wrap="square" rtlCol="0">
            <a:spAutoFit/>
          </a:bodyPr>
          <a:lstStyle/>
          <a:p>
            <a:r>
              <a:rPr lang="vi-VN" sz="2400" b="0" i="0">
                <a:solidFill>
                  <a:srgbClr val="1B1B1B"/>
                </a:solidFill>
                <a:effectLst/>
                <a:latin typeface="Open Sans" panose="020B0606030504020204" pitchFamily="34" charset="0"/>
              </a:rPr>
              <a:t>Apache Spark là một framework mã nguồn mở tính toán cụm, được phát triển sơ khởi vào năm 2009 bởi AMPLab.</a:t>
            </a:r>
            <a:endParaRPr lang="en-US" sz="2400"/>
          </a:p>
        </p:txBody>
      </p:sp>
      <p:sp>
        <p:nvSpPr>
          <p:cNvPr id="6" name="TextBox 5">
            <a:extLst>
              <a:ext uri="{FF2B5EF4-FFF2-40B4-BE49-F238E27FC236}">
                <a16:creationId xmlns:a16="http://schemas.microsoft.com/office/drawing/2014/main" id="{0DD772B0-19DC-6197-4784-4436C7B545DB}"/>
              </a:ext>
            </a:extLst>
          </p:cNvPr>
          <p:cNvSpPr txBox="1"/>
          <p:nvPr/>
        </p:nvSpPr>
        <p:spPr>
          <a:xfrm>
            <a:off x="634477" y="3114017"/>
            <a:ext cx="8885535" cy="2308324"/>
          </a:xfrm>
          <a:prstGeom prst="rect">
            <a:avLst/>
          </a:prstGeom>
          <a:noFill/>
        </p:spPr>
        <p:txBody>
          <a:bodyPr wrap="square" rtlCol="0">
            <a:spAutoFit/>
          </a:bodyPr>
          <a:lstStyle/>
          <a:p>
            <a:r>
              <a:rPr lang="vi-VN" sz="2400" b="0" i="0">
                <a:solidFill>
                  <a:srgbClr val="1B1B1B"/>
                </a:solidFill>
                <a:effectLst/>
                <a:latin typeface="Calibri" panose="020F0502020204030204" pitchFamily="34" charset="0"/>
                <a:cs typeface="Calibri" panose="020F0502020204030204" pitchFamily="34" charset="0"/>
              </a:rPr>
              <a:t>Apache Spark là Framework thực thi dữ liệu dựa trên Hadoop HDFS. Apache Spark không thay thế cho Hadoop nhưng nó là một framework ứng dụng. Apache Spark tuy ra đời sau nhưng được nhiều người biết đến hơn Apache Hadoop vì khả năng xử lý hàng loạt và thời gian thực.</a:t>
            </a:r>
          </a:p>
          <a:p>
            <a:endParaRPr lang="en-US" sz="2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7141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1906208"/>
            <a:ext cx="9899578"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TÌM HIỂU PARQUET VÀ VIẾT ỨNG DỤNG DEMO</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a:extLst>
              <a:ext uri="{FF2B5EF4-FFF2-40B4-BE49-F238E27FC236}">
                <a16:creationId xmlns:a16="http://schemas.microsoft.com/office/drawing/2014/main" id="{FD78599E-4D61-4ECD-A32B-F382BBC55E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6702" y="1986944"/>
            <a:ext cx="796594" cy="635122"/>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7172"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5375" y="4082008"/>
            <a:ext cx="1184397" cy="1102399"/>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3330836"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520538"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033688" y="4054151"/>
            <a:ext cx="1091305" cy="1034296"/>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643160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68149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217166" y="4094555"/>
            <a:ext cx="1051027" cy="101656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94497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96159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086296" y="4168896"/>
            <a:ext cx="1091782" cy="1013797"/>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595402"/>
            <a:ext cx="8444359" cy="923330"/>
          </a:xfrm>
          <a:prstGeom prst="rect">
            <a:avLst/>
          </a:prstGeom>
          <a:noFill/>
        </p:spPr>
        <p:txBody>
          <a:bodyPr wrap="square" rtlCol="0">
            <a:spAutoFit/>
          </a:bodyPr>
          <a:lstStyle/>
          <a:p>
            <a:r>
              <a:rPr lang="en-US" sz="5400" b="1" dirty="0">
                <a:solidFill>
                  <a:srgbClr val="438AFE"/>
                </a:solidFill>
                <a:latin typeface="Arial" panose="020B0604020202020204" pitchFamily="34" charset="0"/>
                <a:cs typeface="Arial" panose="020B0604020202020204" pitchFamily="34" charset="0"/>
              </a:rPr>
              <a:t>Cloud Computing</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629078" y="7471515"/>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extLst>
      <p:ext uri="{BB962C8B-B14F-4D97-AF65-F5344CB8AC3E}">
        <p14:creationId xmlns:p14="http://schemas.microsoft.com/office/powerpoint/2010/main" val="1040590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Hình Bầu dục 5">
            <a:extLst>
              <a:ext uri="{FF2B5EF4-FFF2-40B4-BE49-F238E27FC236}">
                <a16:creationId xmlns:a16="http://schemas.microsoft.com/office/drawing/2014/main" id="{B9E62DE4-45B6-4EF3-83B1-CE267F030A43}"/>
              </a:ext>
            </a:extLst>
          </p:cNvPr>
          <p:cNvSpPr/>
          <p:nvPr/>
        </p:nvSpPr>
        <p:spPr>
          <a:xfrm rot="8846996">
            <a:off x="-3757034" y="-1271424"/>
            <a:ext cx="10586187" cy="10598946"/>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3986567" y="253356"/>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308353" y="4226055"/>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Hình Bầu dục 23">
            <a:extLst>
              <a:ext uri="{FF2B5EF4-FFF2-40B4-BE49-F238E27FC236}">
                <a16:creationId xmlns:a16="http://schemas.microsoft.com/office/drawing/2014/main" id="{7508BD27-C3F5-42B6-B3BC-5ECD858955C0}"/>
              </a:ext>
            </a:extLst>
          </p:cNvPr>
          <p:cNvSpPr/>
          <p:nvPr/>
        </p:nvSpPr>
        <p:spPr>
          <a:xfrm rot="8846996">
            <a:off x="3703919" y="4951122"/>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1EEE0E55-16EB-4C87-81EB-E9F28EDF4382}"/>
              </a:ext>
            </a:extLst>
          </p:cNvPr>
          <p:cNvSpPr txBox="1"/>
          <p:nvPr/>
        </p:nvSpPr>
        <p:spPr>
          <a:xfrm>
            <a:off x="558792" y="-2673451"/>
            <a:ext cx="4161453" cy="1754326"/>
          </a:xfrm>
          <a:prstGeom prst="rect">
            <a:avLst/>
          </a:prstGeom>
          <a:noFill/>
        </p:spPr>
        <p:txBody>
          <a:bodyPr wrap="square" rtlCol="0">
            <a:spAutoFit/>
          </a:bodyPr>
          <a:lstStyle/>
          <a:p>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6525935" y="1693285"/>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5435920" y="1884537"/>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8661" y="1494173"/>
            <a:ext cx="1073678" cy="1073678"/>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30140" y="8840911"/>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997173" y="9076928"/>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62" y="9041550"/>
            <a:ext cx="790636" cy="790636"/>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877540" y="8840911"/>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454243" y="9091123"/>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8404" y="8975067"/>
            <a:ext cx="816803" cy="816803"/>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430140" y="10623988"/>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014223" y="10821729"/>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048" y="10804764"/>
            <a:ext cx="744338" cy="744338"/>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2877921" y="10623988"/>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3391653" y="10821728"/>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37045" y="10688041"/>
            <a:ext cx="767741" cy="767741"/>
          </a:xfrm>
          <a:prstGeom prst="rect">
            <a:avLst/>
          </a:prstGeom>
        </p:spPr>
      </p:pic>
      <p:sp>
        <p:nvSpPr>
          <p:cNvPr id="26" name="Hộp Văn bản 25">
            <a:extLst>
              <a:ext uri="{FF2B5EF4-FFF2-40B4-BE49-F238E27FC236}">
                <a16:creationId xmlns:a16="http://schemas.microsoft.com/office/drawing/2014/main" id="{54B004F7-8213-4CCE-BD51-27DCDDA97145}"/>
              </a:ext>
            </a:extLst>
          </p:cNvPr>
          <p:cNvSpPr txBox="1"/>
          <p:nvPr/>
        </p:nvSpPr>
        <p:spPr>
          <a:xfrm>
            <a:off x="6710840" y="452856"/>
            <a:ext cx="4680118"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Kết luận </a:t>
            </a:r>
            <a:endParaRPr lang="vi-VN" sz="5400" b="1">
              <a:solidFill>
                <a:srgbClr val="438AFE"/>
              </a:solidFill>
              <a:latin typeface="Arial" panose="020B0604020202020204" pitchFamily="34" charset="0"/>
              <a:cs typeface="Arial" panose="020B0604020202020204" pitchFamily="34" charset="0"/>
            </a:endParaRPr>
          </a:p>
        </p:txBody>
      </p:sp>
      <p:pic>
        <p:nvPicPr>
          <p:cNvPr id="3" name="Hình ảnh 2">
            <a:extLst>
              <a:ext uri="{FF2B5EF4-FFF2-40B4-BE49-F238E27FC236}">
                <a16:creationId xmlns:a16="http://schemas.microsoft.com/office/drawing/2014/main" id="{2A02F45B-F02C-8FE8-9557-D65D056A5E6B}"/>
              </a:ext>
            </a:extLst>
          </p:cNvPr>
          <p:cNvPicPr>
            <a:picLocks noChangeAspect="1"/>
          </p:cNvPicPr>
          <p:nvPr/>
        </p:nvPicPr>
        <p:blipFill>
          <a:blip r:embed="rId7"/>
          <a:stretch>
            <a:fillRect/>
          </a:stretch>
        </p:blipFill>
        <p:spPr>
          <a:xfrm>
            <a:off x="-169231" y="201113"/>
            <a:ext cx="5803481" cy="1412577"/>
          </a:xfrm>
          <a:prstGeom prst="flowChartAlternateProcess">
            <a:avLst/>
          </a:prstGeom>
        </p:spPr>
      </p:pic>
    </p:spTree>
    <p:extLst>
      <p:ext uri="{BB962C8B-B14F-4D97-AF65-F5344CB8AC3E}">
        <p14:creationId xmlns:p14="http://schemas.microsoft.com/office/powerpoint/2010/main" val="1530871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4BB7EDCF-AFEC-4FC7-96EE-E74007DFCC87}"/>
              </a:ext>
            </a:extLst>
          </p:cNvPr>
          <p:cNvSpPr txBox="1"/>
          <p:nvPr/>
        </p:nvSpPr>
        <p:spPr>
          <a:xfrm>
            <a:off x="5991223" y="2641139"/>
            <a:ext cx="2868706" cy="584775"/>
          </a:xfrm>
          <a:prstGeom prst="rect">
            <a:avLst/>
          </a:prstGeom>
          <a:noFill/>
        </p:spPr>
        <p:txBody>
          <a:bodyPr wrap="square" rtlCol="0">
            <a:spAutoFit/>
          </a:bodyPr>
          <a:lstStyle/>
          <a:p>
            <a:r>
              <a:rPr lang="en-US" sz="3200" b="1">
                <a:latin typeface="Arial" panose="020B0604020202020204" pitchFamily="34" charset="0"/>
                <a:cs typeface="Arial" panose="020B0604020202020204" pitchFamily="34" charset="0"/>
              </a:rPr>
              <a:t>Group Name</a:t>
            </a:r>
            <a:endParaRPr lang="vi-VN" sz="3200" b="1">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0EB94A77-D163-42CB-B98D-B353189D66E1}"/>
              </a:ext>
            </a:extLst>
          </p:cNvPr>
          <p:cNvSpPr/>
          <p:nvPr/>
        </p:nvSpPr>
        <p:spPr>
          <a:xfrm>
            <a:off x="0" y="0"/>
            <a:ext cx="12192000" cy="6858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0571426C-8397-435E-9013-3A7E9B9E9666}"/>
              </a:ext>
            </a:extLst>
          </p:cNvPr>
          <p:cNvSpPr txBox="1"/>
          <p:nvPr/>
        </p:nvSpPr>
        <p:spPr>
          <a:xfrm>
            <a:off x="4625134" y="3429000"/>
            <a:ext cx="2868705" cy="369332"/>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Thanks For Watching!</a:t>
            </a:r>
            <a:endParaRPr lang="vi-VN"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413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167615" y="1314095"/>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a:off x="9790807" y="2758379"/>
            <a:ext cx="11058824" cy="10843495"/>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ầu dục 13">
            <a:extLst>
              <a:ext uri="{FF2B5EF4-FFF2-40B4-BE49-F238E27FC236}">
                <a16:creationId xmlns:a16="http://schemas.microsoft.com/office/drawing/2014/main" id="{E89AF459-BA65-44F7-AC40-2DFA0A502E19}"/>
              </a:ext>
            </a:extLst>
          </p:cNvPr>
          <p:cNvSpPr/>
          <p:nvPr/>
        </p:nvSpPr>
        <p:spPr>
          <a:xfrm>
            <a:off x="-1858152" y="-1711928"/>
            <a:ext cx="3401674" cy="3436731"/>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Hộp Văn bản 22">
            <a:extLst>
              <a:ext uri="{FF2B5EF4-FFF2-40B4-BE49-F238E27FC236}">
                <a16:creationId xmlns:a16="http://schemas.microsoft.com/office/drawing/2014/main" id="{8D23A270-3E9B-4564-89EB-BB64F93AEBFE}"/>
              </a:ext>
            </a:extLst>
          </p:cNvPr>
          <p:cNvSpPr txBox="1"/>
          <p:nvPr/>
        </p:nvSpPr>
        <p:spPr>
          <a:xfrm>
            <a:off x="428388" y="8439571"/>
            <a:ext cx="4161453" cy="1754326"/>
          </a:xfrm>
          <a:prstGeom prst="rect">
            <a:avLst/>
          </a:prstGeom>
          <a:noFill/>
        </p:spPr>
        <p:txBody>
          <a:bodyPr wrap="square" rtlCol="0">
            <a:spAutoFit/>
          </a:bodyPr>
          <a:lstStyle/>
          <a:p>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24" name="Hình Bầu dục 23">
            <a:extLst>
              <a:ext uri="{FF2B5EF4-FFF2-40B4-BE49-F238E27FC236}">
                <a16:creationId xmlns:a16="http://schemas.microsoft.com/office/drawing/2014/main" id="{0898A11D-E332-4996-88CC-15F672617581}"/>
              </a:ext>
            </a:extLst>
          </p:cNvPr>
          <p:cNvSpPr/>
          <p:nvPr/>
        </p:nvSpPr>
        <p:spPr>
          <a:xfrm rot="8846996">
            <a:off x="5704972" y="15483091"/>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ộp Văn bản 24">
            <a:extLst>
              <a:ext uri="{FF2B5EF4-FFF2-40B4-BE49-F238E27FC236}">
                <a16:creationId xmlns:a16="http://schemas.microsoft.com/office/drawing/2014/main" id="{2C81ACAD-017F-4F91-9DD1-96E71DAB1F12}"/>
              </a:ext>
            </a:extLst>
          </p:cNvPr>
          <p:cNvSpPr txBox="1"/>
          <p:nvPr/>
        </p:nvSpPr>
        <p:spPr>
          <a:xfrm>
            <a:off x="428388" y="12127002"/>
            <a:ext cx="467627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Chủ đề thuyết trình</a:t>
            </a:r>
            <a:endParaRPr lang="vi-VN" sz="2800" b="1">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B0B5B9EB-73A0-4CDC-BC20-A6C0761E1B2F}"/>
              </a:ext>
            </a:extLst>
          </p:cNvPr>
          <p:cNvSpPr txBox="1"/>
          <p:nvPr/>
        </p:nvSpPr>
        <p:spPr>
          <a:xfrm>
            <a:off x="488780" y="13586608"/>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28" name="Kiểu 3D 27" descr="Laptop - Windows menu">
                <a:extLst>
                  <a:ext uri="{FF2B5EF4-FFF2-40B4-BE49-F238E27FC236}">
                    <a16:creationId xmlns:a16="http://schemas.microsoft.com/office/drawing/2014/main" id="{052A1FD6-7404-4D06-9016-B6101DA893CB}"/>
                  </a:ext>
                </a:extLst>
              </p:cNvPr>
              <p:cNvGraphicFramePr>
                <a:graphicFrameLocks noChangeAspect="1"/>
              </p:cNvGraphicFramePr>
              <p:nvPr>
                <p:extLst>
                  <p:ext uri="{D42A27DB-BD31-4B8C-83A1-F6EECF244321}">
                    <p14:modId xmlns:p14="http://schemas.microsoft.com/office/powerpoint/2010/main" val="3622470090"/>
                  </p:ext>
                </p:extLst>
              </p:nvPr>
            </p:nvGraphicFramePr>
            <p:xfrm>
              <a:off x="5425921" y="8823366"/>
              <a:ext cx="6319831" cy="4727880"/>
            </p:xfrm>
            <a:graphic>
              <a:graphicData uri="http://schemas.microsoft.com/office/drawing/2017/model3d">
                <am3d:model3d r:embed="rId2">
                  <am3d:spPr>
                    <a:xfrm>
                      <a:off x="0" y="0"/>
                      <a:ext cx="6319831" cy="47278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2662767" ay="-4423530" az="-2592537"/>
                    <am3d:postTrans dx="0" dy="0" dz="0"/>
                  </am3d:trans>
                  <am3d:raster rName="Office3DRenderer" rVer="16.0.8326">
                    <am3d:blip r:embed="rId3"/>
                  </am3d:raster>
                  <am3d:objViewport viewportSz="70109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Kiểu 3D 27" descr="Laptop - Windows menu">
                <a:extLst>
                  <a:ext uri="{FF2B5EF4-FFF2-40B4-BE49-F238E27FC236}">
                    <a16:creationId xmlns:a16="http://schemas.microsoft.com/office/drawing/2014/main" id="{052A1FD6-7404-4D06-9016-B6101DA893CB}"/>
                  </a:ext>
                </a:extLst>
              </p:cNvPr>
              <p:cNvPicPr>
                <a:picLocks noGrp="1" noRot="1" noChangeAspect="1" noMove="1" noResize="1" noEditPoints="1" noAdjustHandles="1" noChangeArrowheads="1" noChangeShapeType="1" noCrop="1"/>
              </p:cNvPicPr>
              <p:nvPr/>
            </p:nvPicPr>
            <p:blipFill>
              <a:blip r:embed="rId3"/>
              <a:stretch>
                <a:fillRect/>
              </a:stretch>
            </p:blipFill>
            <p:spPr>
              <a:xfrm>
                <a:off x="5425921" y="8823366"/>
                <a:ext cx="6319831" cy="4727880"/>
              </a:xfrm>
              <a:prstGeom prst="rect">
                <a:avLst/>
              </a:prstGeom>
            </p:spPr>
          </p:pic>
        </mc:Fallback>
      </mc:AlternateContent>
      <p:sp>
        <p:nvSpPr>
          <p:cNvPr id="26" name="Hình Bầu dục 25">
            <a:extLst>
              <a:ext uri="{FF2B5EF4-FFF2-40B4-BE49-F238E27FC236}">
                <a16:creationId xmlns:a16="http://schemas.microsoft.com/office/drawing/2014/main" id="{07045460-965E-4DE2-9BB3-C43C079BBD0E}"/>
              </a:ext>
            </a:extLst>
          </p:cNvPr>
          <p:cNvSpPr/>
          <p:nvPr/>
        </p:nvSpPr>
        <p:spPr>
          <a:xfrm rot="8846996">
            <a:off x="9888949" y="10463841"/>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Hình Bầu dục 28">
            <a:extLst>
              <a:ext uri="{FF2B5EF4-FFF2-40B4-BE49-F238E27FC236}">
                <a16:creationId xmlns:a16="http://schemas.microsoft.com/office/drawing/2014/main" id="{98F156D6-E92A-469A-8737-6AC439073958}"/>
              </a:ext>
            </a:extLst>
          </p:cNvPr>
          <p:cNvSpPr/>
          <p:nvPr/>
        </p:nvSpPr>
        <p:spPr>
          <a:xfrm rot="8846996">
            <a:off x="4874332" y="7210898"/>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Hộp Văn bản 29">
            <a:extLst>
              <a:ext uri="{FF2B5EF4-FFF2-40B4-BE49-F238E27FC236}">
                <a16:creationId xmlns:a16="http://schemas.microsoft.com/office/drawing/2014/main" id="{DB8C478B-4B49-4105-81A6-1D65618C559C}"/>
              </a:ext>
            </a:extLst>
          </p:cNvPr>
          <p:cNvSpPr txBox="1"/>
          <p:nvPr/>
        </p:nvSpPr>
        <p:spPr>
          <a:xfrm>
            <a:off x="5991223" y="-4910039"/>
            <a:ext cx="2868706" cy="584775"/>
          </a:xfrm>
          <a:prstGeom prst="rect">
            <a:avLst/>
          </a:prstGeom>
          <a:noFill/>
        </p:spPr>
        <p:txBody>
          <a:bodyPr wrap="square" rtlCol="0">
            <a:spAutoFit/>
          </a:bodyPr>
          <a:lstStyle/>
          <a:p>
            <a:r>
              <a:rPr lang="en-US" sz="3200" b="1">
                <a:latin typeface="Arial" panose="020B0604020202020204" pitchFamily="34" charset="0"/>
                <a:cs typeface="Arial" panose="020B0604020202020204" pitchFamily="34" charset="0"/>
              </a:rPr>
              <a:t>Group Name</a:t>
            </a:r>
            <a:endParaRPr lang="vi-VN" sz="3200" b="1">
              <a:latin typeface="Arial" panose="020B0604020202020204" pitchFamily="34" charset="0"/>
              <a:cs typeface="Arial" panose="020B0604020202020204" pitchFamily="34" charset="0"/>
            </a:endParaRPr>
          </a:p>
        </p:txBody>
      </p:sp>
      <p:sp>
        <p:nvSpPr>
          <p:cNvPr id="31" name="Hình Bầu dục 30">
            <a:extLst>
              <a:ext uri="{FF2B5EF4-FFF2-40B4-BE49-F238E27FC236}">
                <a16:creationId xmlns:a16="http://schemas.microsoft.com/office/drawing/2014/main" id="{6C47843C-DAF3-4FA6-8375-EAF2611898DF}"/>
              </a:ext>
            </a:extLst>
          </p:cNvPr>
          <p:cNvSpPr/>
          <p:nvPr/>
        </p:nvSpPr>
        <p:spPr>
          <a:xfrm>
            <a:off x="4820770" y="-4910039"/>
            <a:ext cx="1084729" cy="1080247"/>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DBD08E1B-0D6E-4EDD-AF5E-6BD6EDD41198}"/>
              </a:ext>
            </a:extLst>
          </p:cNvPr>
          <p:cNvSpPr txBox="1"/>
          <p:nvPr/>
        </p:nvSpPr>
        <p:spPr>
          <a:xfrm>
            <a:off x="6036880" y="-4369916"/>
            <a:ext cx="236220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Môn học thuyết trình</a:t>
            </a:r>
            <a:endParaRPr lang="vi-VN">
              <a:latin typeface="Arial" panose="020B0604020202020204" pitchFamily="34" charset="0"/>
              <a:cs typeface="Arial" panose="020B0604020202020204" pitchFamily="34" charset="0"/>
            </a:endParaRPr>
          </a:p>
        </p:txBody>
      </p:sp>
      <p:sp>
        <p:nvSpPr>
          <p:cNvPr id="12" name="TextBox 71">
            <a:extLst>
              <a:ext uri="{FF2B5EF4-FFF2-40B4-BE49-F238E27FC236}">
                <a16:creationId xmlns:a16="http://schemas.microsoft.com/office/drawing/2014/main" id="{FD479FE4-76D3-817D-83F1-364321564F15}"/>
              </a:ext>
            </a:extLst>
          </p:cNvPr>
          <p:cNvSpPr txBox="1"/>
          <p:nvPr/>
        </p:nvSpPr>
        <p:spPr>
          <a:xfrm>
            <a:off x="2874585" y="2490428"/>
            <a:ext cx="5850342" cy="584775"/>
          </a:xfrm>
          <a:prstGeom prst="rect">
            <a:avLst/>
          </a:prstGeom>
          <a:noFill/>
        </p:spPr>
        <p:txBody>
          <a:bodyPr wrap="square" rtlCol="0">
            <a:spAutoFit/>
          </a:bodyPr>
          <a:lstStyle/>
          <a:p>
            <a:pPr lvl="1"/>
            <a:r>
              <a:rPr lang="en-US" sz="3200" b="1" dirty="0" err="1">
                <a:solidFill>
                  <a:srgbClr val="C00000"/>
                </a:solidFill>
              </a:rPr>
              <a:t>Trần</a:t>
            </a:r>
            <a:r>
              <a:rPr lang="en-US" sz="3200" b="1" dirty="0">
                <a:solidFill>
                  <a:srgbClr val="C00000"/>
                </a:solidFill>
              </a:rPr>
              <a:t> </a:t>
            </a:r>
            <a:r>
              <a:rPr lang="en-US" sz="3200" b="1" err="1">
                <a:solidFill>
                  <a:srgbClr val="C00000"/>
                </a:solidFill>
              </a:rPr>
              <a:t>Văn</a:t>
            </a:r>
            <a:r>
              <a:rPr lang="en-US" sz="3200" b="1">
                <a:solidFill>
                  <a:srgbClr val="C00000"/>
                </a:solidFill>
              </a:rPr>
              <a:t> Kiệt - 20112665</a:t>
            </a:r>
            <a:endParaRPr lang="vi-VN" sz="3200" b="1" dirty="0">
              <a:solidFill>
                <a:srgbClr val="C00000"/>
              </a:solidFill>
            </a:endParaRPr>
          </a:p>
        </p:txBody>
      </p:sp>
      <p:sp>
        <p:nvSpPr>
          <p:cNvPr id="13" name="TextBox 71">
            <a:extLst>
              <a:ext uri="{FF2B5EF4-FFF2-40B4-BE49-F238E27FC236}">
                <a16:creationId xmlns:a16="http://schemas.microsoft.com/office/drawing/2014/main" id="{70B10FD6-32EF-DA76-9657-B7B254B97F52}"/>
              </a:ext>
            </a:extLst>
          </p:cNvPr>
          <p:cNvSpPr txBox="1"/>
          <p:nvPr/>
        </p:nvSpPr>
        <p:spPr>
          <a:xfrm>
            <a:off x="2874585" y="3230153"/>
            <a:ext cx="6654386" cy="584775"/>
          </a:xfrm>
          <a:prstGeom prst="rect">
            <a:avLst/>
          </a:prstGeom>
          <a:noFill/>
        </p:spPr>
        <p:txBody>
          <a:bodyPr wrap="square" rtlCol="0">
            <a:spAutoFit/>
          </a:bodyPr>
          <a:lstStyle/>
          <a:p>
            <a:pPr lvl="1"/>
            <a:r>
              <a:rPr lang="en-US" sz="3200" b="1" dirty="0">
                <a:solidFill>
                  <a:srgbClr val="C00000"/>
                </a:solidFill>
              </a:rPr>
              <a:t>Nguyễn </a:t>
            </a:r>
            <a:r>
              <a:rPr lang="en-US" sz="3200" b="1" err="1">
                <a:solidFill>
                  <a:srgbClr val="C00000"/>
                </a:solidFill>
              </a:rPr>
              <a:t>Công</a:t>
            </a:r>
            <a:r>
              <a:rPr lang="en-US" sz="3200" b="1">
                <a:solidFill>
                  <a:srgbClr val="C00000"/>
                </a:solidFill>
              </a:rPr>
              <a:t> Thành - 20110267</a:t>
            </a:r>
            <a:endParaRPr lang="vi-VN" sz="3200" b="1" dirty="0">
              <a:solidFill>
                <a:srgbClr val="C00000"/>
              </a:solidFill>
            </a:endParaRPr>
          </a:p>
        </p:txBody>
      </p:sp>
      <p:sp>
        <p:nvSpPr>
          <p:cNvPr id="33" name="TextBox 71">
            <a:extLst>
              <a:ext uri="{FF2B5EF4-FFF2-40B4-BE49-F238E27FC236}">
                <a16:creationId xmlns:a16="http://schemas.microsoft.com/office/drawing/2014/main" id="{B0A063FF-3D7D-6BC4-2A66-EB41AC9E241A}"/>
              </a:ext>
            </a:extLst>
          </p:cNvPr>
          <p:cNvSpPr txBox="1"/>
          <p:nvPr/>
        </p:nvSpPr>
        <p:spPr>
          <a:xfrm>
            <a:off x="2874585" y="4041756"/>
            <a:ext cx="6654385" cy="584775"/>
          </a:xfrm>
          <a:prstGeom prst="rect">
            <a:avLst/>
          </a:prstGeom>
          <a:noFill/>
        </p:spPr>
        <p:txBody>
          <a:bodyPr wrap="square" rtlCol="0">
            <a:spAutoFit/>
          </a:bodyPr>
          <a:lstStyle/>
          <a:p>
            <a:pPr lvl="1"/>
            <a:r>
              <a:rPr lang="en-US" sz="3200" b="1" dirty="0">
                <a:solidFill>
                  <a:srgbClr val="C00000"/>
                </a:solidFill>
              </a:rPr>
              <a:t>Nguyễn </a:t>
            </a:r>
            <a:r>
              <a:rPr lang="en-US" sz="3200" b="1" err="1">
                <a:solidFill>
                  <a:srgbClr val="C00000"/>
                </a:solidFill>
              </a:rPr>
              <a:t>Đình</a:t>
            </a:r>
            <a:r>
              <a:rPr lang="en-US" sz="3200" b="1">
                <a:solidFill>
                  <a:srgbClr val="C00000"/>
                </a:solidFill>
              </a:rPr>
              <a:t> Thiện - 20110263</a:t>
            </a:r>
            <a:endParaRPr lang="vi-VN" sz="3200" b="1" dirty="0">
              <a:solidFill>
                <a:srgbClr val="C00000"/>
              </a:solidFill>
            </a:endParaRPr>
          </a:p>
        </p:txBody>
      </p:sp>
    </p:spTree>
    <p:extLst>
      <p:ext uri="{BB962C8B-B14F-4D97-AF65-F5344CB8AC3E}">
        <p14:creationId xmlns:p14="http://schemas.microsoft.com/office/powerpoint/2010/main" val="653688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20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6308674" y="-17139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9" name="Nhóm 18">
            <a:extLst>
              <a:ext uri="{FF2B5EF4-FFF2-40B4-BE49-F238E27FC236}">
                <a16:creationId xmlns:a16="http://schemas.microsoft.com/office/drawing/2014/main" id="{600E501E-B8FD-4373-B3BC-C2705C889669}"/>
              </a:ext>
            </a:extLst>
          </p:cNvPr>
          <p:cNvGrpSpPr/>
          <p:nvPr/>
        </p:nvGrpSpPr>
        <p:grpSpPr>
          <a:xfrm>
            <a:off x="-11947318" y="2371059"/>
            <a:ext cx="2598318" cy="2640795"/>
            <a:chOff x="962810" y="2371059"/>
            <a:chExt cx="2598318" cy="2640795"/>
          </a:xfrm>
        </p:grpSpPr>
        <p:sp>
          <p:nvSpPr>
            <p:cNvPr id="8" name="Hình Bầu dục 7">
              <a:extLst>
                <a:ext uri="{FF2B5EF4-FFF2-40B4-BE49-F238E27FC236}">
                  <a16:creationId xmlns:a16="http://schemas.microsoft.com/office/drawing/2014/main" id="{EAD9EC96-AB73-4C86-9058-368A072BB773}"/>
                </a:ext>
              </a:extLst>
            </p:cNvPr>
            <p:cNvSpPr/>
            <p:nvPr/>
          </p:nvSpPr>
          <p:spPr>
            <a:xfrm>
              <a:off x="1367845" y="2371059"/>
              <a:ext cx="1788249" cy="179689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ộp Văn bản 14">
              <a:extLst>
                <a:ext uri="{FF2B5EF4-FFF2-40B4-BE49-F238E27FC236}">
                  <a16:creationId xmlns:a16="http://schemas.microsoft.com/office/drawing/2014/main" id="{EB9F96B8-A75A-45C3-AA43-665E415030C3}"/>
                </a:ext>
              </a:extLst>
            </p:cNvPr>
            <p:cNvSpPr txBox="1"/>
            <p:nvPr/>
          </p:nvSpPr>
          <p:spPr>
            <a:xfrm>
              <a:off x="962810" y="4365523"/>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22" name="Nhóm 21">
            <a:extLst>
              <a:ext uri="{FF2B5EF4-FFF2-40B4-BE49-F238E27FC236}">
                <a16:creationId xmlns:a16="http://schemas.microsoft.com/office/drawing/2014/main" id="{FACC54A0-D417-445A-AF21-0D9D82653574}"/>
              </a:ext>
            </a:extLst>
          </p:cNvPr>
          <p:cNvGrpSpPr/>
          <p:nvPr/>
        </p:nvGrpSpPr>
        <p:grpSpPr>
          <a:xfrm>
            <a:off x="22154384" y="2371056"/>
            <a:ext cx="2598318" cy="2640797"/>
            <a:chOff x="8628884" y="2371056"/>
            <a:chExt cx="2598318" cy="2640797"/>
          </a:xfrm>
        </p:grpSpPr>
        <p:sp>
          <p:nvSpPr>
            <p:cNvPr id="11" name="Hình Bầu dục 10">
              <a:extLst>
                <a:ext uri="{FF2B5EF4-FFF2-40B4-BE49-F238E27FC236}">
                  <a16:creationId xmlns:a16="http://schemas.microsoft.com/office/drawing/2014/main" id="{DC6F07F1-0725-47B9-BCEA-3D5FBA7A183F}"/>
                </a:ext>
              </a:extLst>
            </p:cNvPr>
            <p:cNvSpPr/>
            <p:nvPr/>
          </p:nvSpPr>
          <p:spPr>
            <a:xfrm>
              <a:off x="9033919" y="2371056"/>
              <a:ext cx="1788249" cy="179689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Hộp Văn bản 16">
              <a:extLst>
                <a:ext uri="{FF2B5EF4-FFF2-40B4-BE49-F238E27FC236}">
                  <a16:creationId xmlns:a16="http://schemas.microsoft.com/office/drawing/2014/main" id="{32B2F701-54F1-4DCF-A05B-1F715ECBCFC2}"/>
                </a:ext>
              </a:extLst>
            </p:cNvPr>
            <p:cNvSpPr txBox="1"/>
            <p:nvPr/>
          </p:nvSpPr>
          <p:spPr>
            <a:xfrm>
              <a:off x="8628884"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21" name="Nhóm 20">
            <a:extLst>
              <a:ext uri="{FF2B5EF4-FFF2-40B4-BE49-F238E27FC236}">
                <a16:creationId xmlns:a16="http://schemas.microsoft.com/office/drawing/2014/main" id="{3509D965-8FBE-4AB9-9435-9BBF62B6F38A}"/>
              </a:ext>
            </a:extLst>
          </p:cNvPr>
          <p:cNvGrpSpPr/>
          <p:nvPr/>
        </p:nvGrpSpPr>
        <p:grpSpPr>
          <a:xfrm>
            <a:off x="16817726" y="2371057"/>
            <a:ext cx="2598318" cy="2640796"/>
            <a:chOff x="6073526" y="2371057"/>
            <a:chExt cx="2598318" cy="2640796"/>
          </a:xfrm>
        </p:grpSpPr>
        <p:sp>
          <p:nvSpPr>
            <p:cNvPr id="10" name="Hình Bầu dục 9">
              <a:extLst>
                <a:ext uri="{FF2B5EF4-FFF2-40B4-BE49-F238E27FC236}">
                  <a16:creationId xmlns:a16="http://schemas.microsoft.com/office/drawing/2014/main" id="{8717A721-D1B5-490F-B57F-64F9F15E20A4}"/>
                </a:ext>
              </a:extLst>
            </p:cNvPr>
            <p:cNvSpPr/>
            <p:nvPr/>
          </p:nvSpPr>
          <p:spPr>
            <a:xfrm>
              <a:off x="6478561" y="2371057"/>
              <a:ext cx="1788249" cy="1796895"/>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ộp Văn bản 17">
              <a:extLst>
                <a:ext uri="{FF2B5EF4-FFF2-40B4-BE49-F238E27FC236}">
                  <a16:creationId xmlns:a16="http://schemas.microsoft.com/office/drawing/2014/main" id="{80344950-22C3-4976-90CB-F9D1BEB3AB88}"/>
                </a:ext>
              </a:extLst>
            </p:cNvPr>
            <p:cNvSpPr txBox="1"/>
            <p:nvPr/>
          </p:nvSpPr>
          <p:spPr>
            <a:xfrm>
              <a:off x="6073526"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sp>
        <p:nvSpPr>
          <p:cNvPr id="28" name="Hình Bầu dục 27">
            <a:extLst>
              <a:ext uri="{FF2B5EF4-FFF2-40B4-BE49-F238E27FC236}">
                <a16:creationId xmlns:a16="http://schemas.microsoft.com/office/drawing/2014/main" id="{68F60010-C77E-413E-9B98-B4655E23E3FD}"/>
              </a:ext>
            </a:extLst>
          </p:cNvPr>
          <p:cNvSpPr/>
          <p:nvPr/>
        </p:nvSpPr>
        <p:spPr>
          <a:xfrm rot="8846996">
            <a:off x="5353520" y="659788"/>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1EEE0E55-16EB-4C87-81EB-E9F28EDF4382}"/>
              </a:ext>
            </a:extLst>
          </p:cNvPr>
          <p:cNvSpPr txBox="1"/>
          <p:nvPr/>
        </p:nvSpPr>
        <p:spPr>
          <a:xfrm>
            <a:off x="3264744" y="398447"/>
            <a:ext cx="7481648" cy="923330"/>
          </a:xfrm>
          <a:prstGeom prst="rect">
            <a:avLst/>
          </a:prstGeom>
          <a:noFill/>
        </p:spPr>
        <p:txBody>
          <a:bodyPr wrap="square" rtlCol="0">
            <a:spAutoFit/>
          </a:bodyPr>
          <a:lstStyle/>
          <a:p>
            <a:r>
              <a:rPr lang="en-US" sz="5400" b="1" dirty="0">
                <a:solidFill>
                  <a:srgbClr val="438AFE"/>
                </a:solidFill>
                <a:latin typeface="Arial" panose="020B0604020202020204" pitchFamily="34" charset="0"/>
                <a:cs typeface="Arial" panose="020B0604020202020204" pitchFamily="34" charset="0"/>
              </a:rPr>
              <a:t>Cloud Computing</a:t>
            </a:r>
            <a:endParaRPr lang="vi-VN" sz="5400" b="1" dirty="0">
              <a:solidFill>
                <a:srgbClr val="438AFE"/>
              </a:solidFill>
              <a:latin typeface="Arial" panose="020B0604020202020204" pitchFamily="34" charset="0"/>
              <a:cs typeface="Arial" panose="020B0604020202020204" pitchFamily="34" charset="0"/>
            </a:endParaRPr>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6616753" y="4858066"/>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0F6F97B9-E6A4-4C4C-9B34-06BDC2C6A073}"/>
              </a:ext>
            </a:extLst>
          </p:cNvPr>
          <p:cNvSpPr txBox="1"/>
          <p:nvPr/>
        </p:nvSpPr>
        <p:spPr>
          <a:xfrm>
            <a:off x="3435585" y="3531126"/>
            <a:ext cx="5251052" cy="954107"/>
          </a:xfrm>
          <a:prstGeom prst="rect">
            <a:avLst/>
          </a:prstGeom>
          <a:noFill/>
        </p:spPr>
        <p:txBody>
          <a:bodyPr wrap="square" rtlCol="0">
            <a:spAutoFit/>
          </a:bodyPr>
          <a:lstStyle/>
          <a:p>
            <a:pPr algn="ctr"/>
            <a:r>
              <a:rPr lang="en-US" sz="2800" b="1" dirty="0">
                <a:solidFill>
                  <a:srgbClr val="438AFE"/>
                </a:solidFill>
                <a:latin typeface="Arial" panose="020B0604020202020204" pitchFamily="34" charset="0"/>
                <a:cs typeface="Arial" panose="020B0604020202020204" pitchFamily="34" charset="0"/>
              </a:rPr>
              <a:t>TÌM HIỂU PARQUET VÀ VIẾT ỨNG DỤNG DEMO</a:t>
            </a:r>
            <a:endParaRPr lang="vi-VN" sz="2800" b="1" dirty="0">
              <a:solidFill>
                <a:srgbClr val="438AFE"/>
              </a:solidFill>
              <a:latin typeface="Arial" panose="020B0604020202020204" pitchFamily="34" charset="0"/>
              <a:cs typeface="Arial" panose="020B0604020202020204" pitchFamily="34" charset="0"/>
            </a:endParaRPr>
          </a:p>
        </p:txBody>
      </p:sp>
      <p:sp>
        <p:nvSpPr>
          <p:cNvPr id="24" name="Hình Bầu dục 23">
            <a:extLst>
              <a:ext uri="{FF2B5EF4-FFF2-40B4-BE49-F238E27FC236}">
                <a16:creationId xmlns:a16="http://schemas.microsoft.com/office/drawing/2014/main" id="{7508BD27-C3F5-42B6-B3BC-5ECD858955C0}"/>
              </a:ext>
            </a:extLst>
          </p:cNvPr>
          <p:cNvSpPr/>
          <p:nvPr/>
        </p:nvSpPr>
        <p:spPr>
          <a:xfrm rot="8846996">
            <a:off x="9888949" y="1861600"/>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Hình Bầu dục 25">
            <a:extLst>
              <a:ext uri="{FF2B5EF4-FFF2-40B4-BE49-F238E27FC236}">
                <a16:creationId xmlns:a16="http://schemas.microsoft.com/office/drawing/2014/main" id="{E378D0AB-8528-4749-95F8-834D9D014C0B}"/>
              </a:ext>
            </a:extLst>
          </p:cNvPr>
          <p:cNvSpPr/>
          <p:nvPr/>
        </p:nvSpPr>
        <p:spPr>
          <a:xfrm>
            <a:off x="-3401674" y="-2677079"/>
            <a:ext cx="3401674" cy="3436731"/>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7" name="Nhóm 26">
            <a:extLst>
              <a:ext uri="{FF2B5EF4-FFF2-40B4-BE49-F238E27FC236}">
                <a16:creationId xmlns:a16="http://schemas.microsoft.com/office/drawing/2014/main" id="{3BC6479A-61F9-4946-A7FB-F023629B81FC}"/>
              </a:ext>
            </a:extLst>
          </p:cNvPr>
          <p:cNvGrpSpPr/>
          <p:nvPr/>
        </p:nvGrpSpPr>
        <p:grpSpPr>
          <a:xfrm>
            <a:off x="396601" y="7051038"/>
            <a:ext cx="4710565" cy="1104836"/>
            <a:chOff x="389524" y="1719082"/>
            <a:chExt cx="4710565" cy="1104836"/>
          </a:xfrm>
        </p:grpSpPr>
        <p:sp>
          <p:nvSpPr>
            <p:cNvPr id="29" name="Hình chữ nhật: Góc Tròn 28">
              <a:extLst>
                <a:ext uri="{FF2B5EF4-FFF2-40B4-BE49-F238E27FC236}">
                  <a16:creationId xmlns:a16="http://schemas.microsoft.com/office/drawing/2014/main" id="{FB0E5884-DC7F-4031-8883-43FEFF406A16}"/>
                </a:ext>
              </a:extLst>
            </p:cNvPr>
            <p:cNvSpPr/>
            <p:nvPr/>
          </p:nvSpPr>
          <p:spPr>
            <a:xfrm>
              <a:off x="389524" y="1918194"/>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30" name="Hộp Văn bản 29">
              <a:extLst>
                <a:ext uri="{FF2B5EF4-FFF2-40B4-BE49-F238E27FC236}">
                  <a16:creationId xmlns:a16="http://schemas.microsoft.com/office/drawing/2014/main" id="{C69362BD-F991-4C7A-80E1-C51356118B6D}"/>
                </a:ext>
              </a:extLst>
            </p:cNvPr>
            <p:cNvSpPr txBox="1"/>
            <p:nvPr/>
          </p:nvSpPr>
          <p:spPr>
            <a:xfrm>
              <a:off x="1479539" y="2109446"/>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1" name="Hình ảnh 30" descr="Ảnh có chứa đồ họa véc-tơ&#10;&#10;Mô tả được tạo tự động">
              <a:extLst>
                <a:ext uri="{FF2B5EF4-FFF2-40B4-BE49-F238E27FC236}">
                  <a16:creationId xmlns:a16="http://schemas.microsoft.com/office/drawing/2014/main" id="{3414E119-6165-4CBA-9E49-11B39C6D5F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798" y="1719082"/>
              <a:ext cx="1073678" cy="1073678"/>
            </a:xfrm>
            <a:prstGeom prst="rect">
              <a:avLst/>
            </a:prstGeom>
          </p:spPr>
        </p:pic>
      </p:grpSp>
      <p:grpSp>
        <p:nvGrpSpPr>
          <p:cNvPr id="32" name="Nhóm 31">
            <a:extLst>
              <a:ext uri="{FF2B5EF4-FFF2-40B4-BE49-F238E27FC236}">
                <a16:creationId xmlns:a16="http://schemas.microsoft.com/office/drawing/2014/main" id="{F07C4FD6-1A27-405A-96B1-47B5169BBCC0}"/>
              </a:ext>
            </a:extLst>
          </p:cNvPr>
          <p:cNvGrpSpPr/>
          <p:nvPr/>
        </p:nvGrpSpPr>
        <p:grpSpPr>
          <a:xfrm>
            <a:off x="396601" y="10916337"/>
            <a:ext cx="2242918" cy="1480524"/>
            <a:chOff x="396601" y="3118537"/>
            <a:chExt cx="2242918" cy="1480524"/>
          </a:xfrm>
        </p:grpSpPr>
        <p:sp>
          <p:nvSpPr>
            <p:cNvPr id="33" name="Hình chữ nhật: Góc Tròn 32">
              <a:extLst>
                <a:ext uri="{FF2B5EF4-FFF2-40B4-BE49-F238E27FC236}">
                  <a16:creationId xmlns:a16="http://schemas.microsoft.com/office/drawing/2014/main" id="{FAD3ED22-2503-4C1B-AA61-27610EF1A225}"/>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A5DCF5A7-52E7-4FE8-9B0D-0FD60FE3795C}"/>
                </a:ext>
              </a:extLst>
            </p:cNvPr>
            <p:cNvSpPr txBox="1"/>
            <p:nvPr/>
          </p:nvSpPr>
          <p:spPr>
            <a:xfrm>
              <a:off x="963634" y="33545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5" name="Hình ảnh 34">
              <a:extLst>
                <a:ext uri="{FF2B5EF4-FFF2-40B4-BE49-F238E27FC236}">
                  <a16:creationId xmlns:a16="http://schemas.microsoft.com/office/drawing/2014/main" id="{7FF2AD8E-5FDC-4BC3-95FF-DC59285A42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123" y="3319176"/>
              <a:ext cx="790636" cy="790636"/>
            </a:xfrm>
            <a:prstGeom prst="rect">
              <a:avLst/>
            </a:prstGeom>
          </p:spPr>
        </p:pic>
      </p:grpSp>
      <p:grpSp>
        <p:nvGrpSpPr>
          <p:cNvPr id="36" name="Nhóm 35">
            <a:extLst>
              <a:ext uri="{FF2B5EF4-FFF2-40B4-BE49-F238E27FC236}">
                <a16:creationId xmlns:a16="http://schemas.microsoft.com/office/drawing/2014/main" id="{6CD6DB6A-E8C3-4314-95D6-ABEFAD5E37C3}"/>
              </a:ext>
            </a:extLst>
          </p:cNvPr>
          <p:cNvGrpSpPr/>
          <p:nvPr/>
        </p:nvGrpSpPr>
        <p:grpSpPr>
          <a:xfrm>
            <a:off x="2844001" y="13735737"/>
            <a:ext cx="2242918" cy="1480524"/>
            <a:chOff x="2844001" y="3118537"/>
            <a:chExt cx="2242918" cy="1480524"/>
          </a:xfrm>
        </p:grpSpPr>
        <p:sp>
          <p:nvSpPr>
            <p:cNvPr id="37" name="Hình chữ nhật: Góc Tròn 36">
              <a:extLst>
                <a:ext uri="{FF2B5EF4-FFF2-40B4-BE49-F238E27FC236}">
                  <a16:creationId xmlns:a16="http://schemas.microsoft.com/office/drawing/2014/main" id="{37757252-30DB-4B5E-B6EE-CCBE2DF2A283}"/>
                </a:ext>
              </a:extLst>
            </p:cNvPr>
            <p:cNvSpPr/>
            <p:nvPr/>
          </p:nvSpPr>
          <p:spPr>
            <a:xfrm>
              <a:off x="2844001" y="3118537"/>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ộp Văn bản 37">
              <a:extLst>
                <a:ext uri="{FF2B5EF4-FFF2-40B4-BE49-F238E27FC236}">
                  <a16:creationId xmlns:a16="http://schemas.microsoft.com/office/drawing/2014/main" id="{6A8F7DF8-1100-4AA3-A873-B6FBD1D2FE4D}"/>
                </a:ext>
              </a:extLst>
            </p:cNvPr>
            <p:cNvSpPr txBox="1"/>
            <p:nvPr/>
          </p:nvSpPr>
          <p:spPr>
            <a:xfrm>
              <a:off x="3420704" y="3368749"/>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709A2DC8-E89E-4112-A56C-41C9FD1F18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34865" y="3252693"/>
              <a:ext cx="816803" cy="816803"/>
            </a:xfrm>
            <a:prstGeom prst="rect">
              <a:avLst/>
            </a:prstGeom>
          </p:spPr>
        </p:pic>
      </p:grpSp>
      <p:pic>
        <p:nvPicPr>
          <p:cNvPr id="23" name="Hình ảnh 22">
            <a:extLst>
              <a:ext uri="{FF2B5EF4-FFF2-40B4-BE49-F238E27FC236}">
                <a16:creationId xmlns:a16="http://schemas.microsoft.com/office/drawing/2014/main" id="{999CF33C-4B4C-2BBB-A8A8-815D32908C64}"/>
              </a:ext>
            </a:extLst>
          </p:cNvPr>
          <p:cNvPicPr>
            <a:picLocks noChangeAspect="1"/>
          </p:cNvPicPr>
          <p:nvPr/>
        </p:nvPicPr>
        <p:blipFill>
          <a:blip r:embed="rId8"/>
          <a:stretch>
            <a:fillRect/>
          </a:stretch>
        </p:blipFill>
        <p:spPr>
          <a:xfrm>
            <a:off x="2410430" y="1369826"/>
            <a:ext cx="7795936" cy="1897544"/>
          </a:xfrm>
          <a:prstGeom prst="flowChartAlternateProcess">
            <a:avLst/>
          </a:prstGeom>
        </p:spPr>
      </p:pic>
      <p:grpSp>
        <p:nvGrpSpPr>
          <p:cNvPr id="40" name="Nhóm 39">
            <a:extLst>
              <a:ext uri="{FF2B5EF4-FFF2-40B4-BE49-F238E27FC236}">
                <a16:creationId xmlns:a16="http://schemas.microsoft.com/office/drawing/2014/main" id="{6CD60C89-82B3-4B21-8D3B-9EF8B42024EF}"/>
              </a:ext>
            </a:extLst>
          </p:cNvPr>
          <p:cNvGrpSpPr/>
          <p:nvPr/>
        </p:nvGrpSpPr>
        <p:grpSpPr>
          <a:xfrm>
            <a:off x="396601" y="16636414"/>
            <a:ext cx="2242918" cy="1480524"/>
            <a:chOff x="396601" y="4901614"/>
            <a:chExt cx="2242918" cy="1480524"/>
          </a:xfrm>
        </p:grpSpPr>
        <p:sp>
          <p:nvSpPr>
            <p:cNvPr id="41" name="Hình chữ nhật: Góc Tròn 40">
              <a:extLst>
                <a:ext uri="{FF2B5EF4-FFF2-40B4-BE49-F238E27FC236}">
                  <a16:creationId xmlns:a16="http://schemas.microsoft.com/office/drawing/2014/main" id="{9B441892-5415-4826-8ED4-E84C98D52C9E}"/>
                </a:ext>
              </a:extLst>
            </p:cNvPr>
            <p:cNvSpPr/>
            <p:nvPr/>
          </p:nvSpPr>
          <p:spPr>
            <a:xfrm>
              <a:off x="396601" y="4901614"/>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Hộp Văn bản 41">
              <a:extLst>
                <a:ext uri="{FF2B5EF4-FFF2-40B4-BE49-F238E27FC236}">
                  <a16:creationId xmlns:a16="http://schemas.microsoft.com/office/drawing/2014/main" id="{A5259DA6-FDD9-445C-ADA0-2E35A21E5B3F}"/>
                </a:ext>
              </a:extLst>
            </p:cNvPr>
            <p:cNvSpPr txBox="1"/>
            <p:nvPr/>
          </p:nvSpPr>
          <p:spPr>
            <a:xfrm>
              <a:off x="980684" y="5099355"/>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3" name="Hình ảnh 42">
              <a:extLst>
                <a:ext uri="{FF2B5EF4-FFF2-40B4-BE49-F238E27FC236}">
                  <a16:creationId xmlns:a16="http://schemas.microsoft.com/office/drawing/2014/main" id="{F128E632-7272-4326-869A-2F87670EBF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1509" y="5082390"/>
              <a:ext cx="744338" cy="744338"/>
            </a:xfrm>
            <a:prstGeom prst="rect">
              <a:avLst/>
            </a:prstGeom>
          </p:spPr>
        </p:pic>
      </p:grpSp>
      <p:grpSp>
        <p:nvGrpSpPr>
          <p:cNvPr id="44" name="Nhóm 43">
            <a:extLst>
              <a:ext uri="{FF2B5EF4-FFF2-40B4-BE49-F238E27FC236}">
                <a16:creationId xmlns:a16="http://schemas.microsoft.com/office/drawing/2014/main" id="{E90CA35F-6914-4DD9-B053-F3D74A94C57F}"/>
              </a:ext>
            </a:extLst>
          </p:cNvPr>
          <p:cNvGrpSpPr/>
          <p:nvPr/>
        </p:nvGrpSpPr>
        <p:grpSpPr>
          <a:xfrm>
            <a:off x="2844382" y="20954414"/>
            <a:ext cx="2242918" cy="1480524"/>
            <a:chOff x="2844382" y="4901614"/>
            <a:chExt cx="2242918" cy="1480524"/>
          </a:xfrm>
        </p:grpSpPr>
        <p:sp>
          <p:nvSpPr>
            <p:cNvPr id="45" name="Hình chữ nhật: Góc Tròn 44">
              <a:extLst>
                <a:ext uri="{FF2B5EF4-FFF2-40B4-BE49-F238E27FC236}">
                  <a16:creationId xmlns:a16="http://schemas.microsoft.com/office/drawing/2014/main" id="{154BE8D9-0FCB-435D-8DDF-D7E25F41C683}"/>
                </a:ext>
              </a:extLst>
            </p:cNvPr>
            <p:cNvSpPr/>
            <p:nvPr/>
          </p:nvSpPr>
          <p:spPr>
            <a:xfrm>
              <a:off x="2844382" y="4901614"/>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ộp Văn bản 45">
              <a:extLst>
                <a:ext uri="{FF2B5EF4-FFF2-40B4-BE49-F238E27FC236}">
                  <a16:creationId xmlns:a16="http://schemas.microsoft.com/office/drawing/2014/main" id="{B352A276-9D18-48C3-829A-F405BF4AFDE3}"/>
                </a:ext>
              </a:extLst>
            </p:cNvPr>
            <p:cNvSpPr txBox="1"/>
            <p:nvPr/>
          </p:nvSpPr>
          <p:spPr>
            <a:xfrm>
              <a:off x="3358114" y="50993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7" name="Hình ảnh 46">
              <a:extLst>
                <a:ext uri="{FF2B5EF4-FFF2-40B4-BE49-F238E27FC236}">
                  <a16:creationId xmlns:a16="http://schemas.microsoft.com/office/drawing/2014/main" id="{61E45979-DB31-49B5-ADBB-2D738F1E22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3506" y="4965667"/>
              <a:ext cx="767741" cy="767741"/>
            </a:xfrm>
            <a:prstGeom prst="rect">
              <a:avLst/>
            </a:prstGeom>
          </p:spPr>
        </p:pic>
      </p:grpSp>
    </p:spTree>
    <p:extLst>
      <p:ext uri="{BB962C8B-B14F-4D97-AF65-F5344CB8AC3E}">
        <p14:creationId xmlns:p14="http://schemas.microsoft.com/office/powerpoint/2010/main" val="833576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5406662" y="-1732615"/>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8591854" y="374909"/>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5429194" y="3437201"/>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0F6F97B9-E6A4-4C4C-9B34-06BDC2C6A073}"/>
              </a:ext>
            </a:extLst>
          </p:cNvPr>
          <p:cNvSpPr txBox="1"/>
          <p:nvPr/>
        </p:nvSpPr>
        <p:spPr>
          <a:xfrm>
            <a:off x="-5319265" y="2626986"/>
            <a:ext cx="467627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Chủ đề thuyết trình</a:t>
            </a:r>
            <a:endParaRPr lang="vi-VN" sz="2800" b="1">
              <a:latin typeface="Arial" panose="020B0604020202020204" pitchFamily="34" charset="0"/>
              <a:cs typeface="Arial" panose="020B0604020202020204" pitchFamily="34" charset="0"/>
            </a:endParaRPr>
          </a:p>
        </p:txBody>
      </p:sp>
      <p:sp>
        <p:nvSpPr>
          <p:cNvPr id="24" name="Hình Bầu dục 23">
            <a:extLst>
              <a:ext uri="{FF2B5EF4-FFF2-40B4-BE49-F238E27FC236}">
                <a16:creationId xmlns:a16="http://schemas.microsoft.com/office/drawing/2014/main" id="{7508BD27-C3F5-42B6-B3BC-5ECD858955C0}"/>
              </a:ext>
            </a:extLst>
          </p:cNvPr>
          <p:cNvSpPr/>
          <p:nvPr/>
        </p:nvSpPr>
        <p:spPr>
          <a:xfrm rot="8846996">
            <a:off x="9167367" y="37992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1EEE0E55-16EB-4C87-81EB-E9F28EDF4382}"/>
              </a:ext>
            </a:extLst>
          </p:cNvPr>
          <p:cNvSpPr txBox="1"/>
          <p:nvPr/>
        </p:nvSpPr>
        <p:spPr>
          <a:xfrm>
            <a:off x="315530" y="579701"/>
            <a:ext cx="6289068" cy="923330"/>
          </a:xfrm>
          <a:prstGeom prst="rect">
            <a:avLst/>
          </a:prstGeom>
          <a:noFill/>
        </p:spPr>
        <p:txBody>
          <a:bodyPr wrap="square" rtlCol="0">
            <a:spAutoFit/>
          </a:bodyPr>
          <a:lstStyle/>
          <a:p>
            <a:r>
              <a:rPr lang="en-US" sz="5400" b="1" dirty="0">
                <a:solidFill>
                  <a:srgbClr val="438AFE"/>
                </a:solidFill>
                <a:latin typeface="Arial" panose="020B0604020202020204" pitchFamily="34" charset="0"/>
                <a:cs typeface="Arial" panose="020B0604020202020204" pitchFamily="34" charset="0"/>
              </a:rPr>
              <a:t>Cloud Computing</a:t>
            </a:r>
            <a:endParaRPr lang="vi-VN" sz="5400" b="1" dirty="0">
              <a:solidFill>
                <a:srgbClr val="438AFE"/>
              </a:solidFill>
              <a:latin typeface="Arial" panose="020B0604020202020204" pitchFamily="34" charset="0"/>
              <a:cs typeface="Arial" panose="020B0604020202020204" pitchFamily="34" charset="0"/>
            </a:endParaRPr>
          </a:p>
        </p:txBody>
      </p:sp>
      <p:grpSp>
        <p:nvGrpSpPr>
          <p:cNvPr id="37" name="Nhóm 36">
            <a:extLst>
              <a:ext uri="{FF2B5EF4-FFF2-40B4-BE49-F238E27FC236}">
                <a16:creationId xmlns:a16="http://schemas.microsoft.com/office/drawing/2014/main" id="{2AB32065-325B-47AD-AD36-BD45B7565449}"/>
              </a:ext>
            </a:extLst>
          </p:cNvPr>
          <p:cNvGrpSpPr/>
          <p:nvPr/>
        </p:nvGrpSpPr>
        <p:grpSpPr>
          <a:xfrm>
            <a:off x="396601" y="2017750"/>
            <a:ext cx="4710565" cy="905724"/>
            <a:chOff x="389524" y="1918194"/>
            <a:chExt cx="4710565" cy="905724"/>
          </a:xfrm>
        </p:grpSpPr>
        <p:sp>
          <p:nvSpPr>
            <p:cNvPr id="12" name="Hình chữ nhật: Góc Tròn 11">
              <a:extLst>
                <a:ext uri="{FF2B5EF4-FFF2-40B4-BE49-F238E27FC236}">
                  <a16:creationId xmlns:a16="http://schemas.microsoft.com/office/drawing/2014/main" id="{B46F37DD-B348-44AD-B7A7-5CD07999AFE6}"/>
                </a:ext>
              </a:extLst>
            </p:cNvPr>
            <p:cNvSpPr/>
            <p:nvPr/>
          </p:nvSpPr>
          <p:spPr>
            <a:xfrm>
              <a:off x="389524" y="1918194"/>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379317" y="2014448"/>
              <a:ext cx="3556256"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TÌM HIỂU PARQUET VÀ VIẾT ỨNG DỤNG DEMO</a:t>
              </a:r>
              <a:endParaRPr lang="vi-VN" b="1" dirty="0">
                <a:solidFill>
                  <a:schemeClr val="bg1"/>
                </a:solidFill>
                <a:latin typeface="Arial" panose="020B0604020202020204" pitchFamily="34" charset="0"/>
                <a:cs typeface="Arial" panose="020B0604020202020204" pitchFamily="34" charset="0"/>
              </a:endParaRPr>
            </a:p>
          </p:txBody>
        </p:sp>
        <p:pic>
          <p:nvPicPr>
            <p:cNvPr id="36" name="Hình ảnh 35">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7823" y="2000259"/>
              <a:ext cx="904853" cy="713986"/>
            </a:xfrm>
            <a:prstGeom prst="rect">
              <a:avLst/>
            </a:prstGeom>
          </p:spPr>
        </p:pic>
      </p:grpSp>
      <p:grpSp>
        <p:nvGrpSpPr>
          <p:cNvPr id="40" name="Nhóm 39">
            <a:extLst>
              <a:ext uri="{FF2B5EF4-FFF2-40B4-BE49-F238E27FC236}">
                <a16:creationId xmlns:a16="http://schemas.microsoft.com/office/drawing/2014/main" id="{A427B16A-07CF-4F54-A02B-B5394D861A94}"/>
              </a:ext>
            </a:extLst>
          </p:cNvPr>
          <p:cNvGrpSpPr/>
          <p:nvPr/>
        </p:nvGrpSpPr>
        <p:grpSpPr>
          <a:xfrm>
            <a:off x="396601" y="3118537"/>
            <a:ext cx="2242918" cy="1480524"/>
            <a:chOff x="396601" y="3118537"/>
            <a:chExt cx="2242918" cy="1480524"/>
          </a:xfrm>
        </p:grpSpPr>
        <p:sp>
          <p:nvSpPr>
            <p:cNvPr id="27" name="Hình chữ nhật: Góc Tròn 26">
              <a:extLst>
                <a:ext uri="{FF2B5EF4-FFF2-40B4-BE49-F238E27FC236}">
                  <a16:creationId xmlns:a16="http://schemas.microsoft.com/office/drawing/2014/main" id="{4DB64722-4359-408D-96C3-247E84B066F6}"/>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1049999" y="3618831"/>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Apache</a:t>
              </a:r>
            </a:p>
            <a:p>
              <a:pPr algn="r"/>
              <a:r>
                <a:rPr lang="en-US" sz="2800" b="1">
                  <a:latin typeface="Arial" panose="020B0604020202020204" pitchFamily="34" charset="0"/>
                  <a:cs typeface="Arial" panose="020B0604020202020204" pitchFamily="34" charset="0"/>
                </a:rPr>
                <a:t>Parquet</a:t>
              </a:r>
              <a:endParaRPr lang="vi-VN" sz="2800" b="1" dirty="0">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6123" y="3347270"/>
              <a:ext cx="790636" cy="734448"/>
            </a:xfrm>
            <a:prstGeom prst="rect">
              <a:avLst/>
            </a:prstGeom>
          </p:spPr>
        </p:pic>
      </p:grpSp>
      <p:grpSp>
        <p:nvGrpSpPr>
          <p:cNvPr id="43" name="Nhóm 42">
            <a:extLst>
              <a:ext uri="{FF2B5EF4-FFF2-40B4-BE49-F238E27FC236}">
                <a16:creationId xmlns:a16="http://schemas.microsoft.com/office/drawing/2014/main" id="{EA7E4BBB-1BC2-47E2-A854-E39DEC42AA2A}"/>
              </a:ext>
            </a:extLst>
          </p:cNvPr>
          <p:cNvGrpSpPr/>
          <p:nvPr/>
        </p:nvGrpSpPr>
        <p:grpSpPr>
          <a:xfrm>
            <a:off x="2844001" y="3118537"/>
            <a:ext cx="2242918" cy="1480524"/>
            <a:chOff x="2844001" y="3118537"/>
            <a:chExt cx="2242918" cy="1480524"/>
          </a:xfrm>
        </p:grpSpPr>
        <p:sp>
          <p:nvSpPr>
            <p:cNvPr id="29" name="Hình chữ nhật: Góc Tròn 28">
              <a:extLst>
                <a:ext uri="{FF2B5EF4-FFF2-40B4-BE49-F238E27FC236}">
                  <a16:creationId xmlns:a16="http://schemas.microsoft.com/office/drawing/2014/main" id="{501B6EF5-2349-43E3-93F6-E7C7F3036BB8}"/>
                </a:ext>
              </a:extLst>
            </p:cNvPr>
            <p:cNvSpPr/>
            <p:nvPr/>
          </p:nvSpPr>
          <p:spPr>
            <a:xfrm>
              <a:off x="2844001" y="3118537"/>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447642" y="4008223"/>
              <a:ext cx="1639277" cy="523220"/>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Hadoop</a:t>
              </a:r>
              <a:endParaRPr lang="vi-VN" sz="28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34865" y="3274969"/>
              <a:ext cx="816803" cy="772250"/>
            </a:xfrm>
            <a:prstGeom prst="rect">
              <a:avLst/>
            </a:prstGeom>
          </p:spPr>
        </p:pic>
      </p:grpSp>
      <p:grpSp>
        <p:nvGrpSpPr>
          <p:cNvPr id="46" name="Nhóm 45">
            <a:extLst>
              <a:ext uri="{FF2B5EF4-FFF2-40B4-BE49-F238E27FC236}">
                <a16:creationId xmlns:a16="http://schemas.microsoft.com/office/drawing/2014/main" id="{E69FCB6E-8A9A-433C-A866-C3789ACC5209}"/>
              </a:ext>
            </a:extLst>
          </p:cNvPr>
          <p:cNvGrpSpPr/>
          <p:nvPr/>
        </p:nvGrpSpPr>
        <p:grpSpPr>
          <a:xfrm>
            <a:off x="396601" y="4901614"/>
            <a:ext cx="2242918" cy="1480524"/>
            <a:chOff x="396601" y="4901614"/>
            <a:chExt cx="2242918" cy="1480524"/>
          </a:xfrm>
        </p:grpSpPr>
        <p:sp>
          <p:nvSpPr>
            <p:cNvPr id="30" name="Hình chữ nhật: Góc Tròn 29">
              <a:extLst>
                <a:ext uri="{FF2B5EF4-FFF2-40B4-BE49-F238E27FC236}">
                  <a16:creationId xmlns:a16="http://schemas.microsoft.com/office/drawing/2014/main" id="{BF84CD51-3050-4865-B3B0-9B50BAB27B50}"/>
                </a:ext>
              </a:extLst>
            </p:cNvPr>
            <p:cNvSpPr/>
            <p:nvPr/>
          </p:nvSpPr>
          <p:spPr>
            <a:xfrm>
              <a:off x="396601" y="4901614"/>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049999" y="5421263"/>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AWS</a:t>
              </a:r>
            </a:p>
            <a:p>
              <a:pPr algn="r"/>
              <a:r>
                <a:rPr lang="vi-VN" sz="2800" b="1">
                  <a:latin typeface="Arial" panose="020B0604020202020204" pitchFamily="34" charset="0"/>
                  <a:cs typeface="Arial" panose="020B0604020202020204" pitchFamily="34" charset="0"/>
                </a:rPr>
                <a:t>EMR</a:t>
              </a: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31509" y="5094286"/>
              <a:ext cx="744338" cy="720546"/>
            </a:xfrm>
            <a:prstGeom prst="rect">
              <a:avLst/>
            </a:prstGeom>
          </p:spPr>
        </p:pic>
      </p:grpSp>
      <p:grpSp>
        <p:nvGrpSpPr>
          <p:cNvPr id="49" name="Nhóm 48">
            <a:extLst>
              <a:ext uri="{FF2B5EF4-FFF2-40B4-BE49-F238E27FC236}">
                <a16:creationId xmlns:a16="http://schemas.microsoft.com/office/drawing/2014/main" id="{A19641AD-DC68-41D3-A7A2-607F8D1841BB}"/>
              </a:ext>
            </a:extLst>
          </p:cNvPr>
          <p:cNvGrpSpPr/>
          <p:nvPr/>
        </p:nvGrpSpPr>
        <p:grpSpPr>
          <a:xfrm>
            <a:off x="2844382" y="4901614"/>
            <a:ext cx="2242918" cy="1480524"/>
            <a:chOff x="2844382" y="4901614"/>
            <a:chExt cx="2242918" cy="1480524"/>
          </a:xfrm>
        </p:grpSpPr>
        <p:sp>
          <p:nvSpPr>
            <p:cNvPr id="31" name="Hình chữ nhật: Góc Tròn 30">
              <a:extLst>
                <a:ext uri="{FF2B5EF4-FFF2-40B4-BE49-F238E27FC236}">
                  <a16:creationId xmlns:a16="http://schemas.microsoft.com/office/drawing/2014/main" id="{CA309FFA-A14D-4E69-96CA-89D8A796AB14}"/>
                </a:ext>
              </a:extLst>
            </p:cNvPr>
            <p:cNvSpPr/>
            <p:nvPr/>
          </p:nvSpPr>
          <p:spPr>
            <a:xfrm>
              <a:off x="2844382" y="4901614"/>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3498156" y="5414541"/>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Apache</a:t>
              </a:r>
            </a:p>
            <a:p>
              <a:pPr algn="r"/>
              <a:r>
                <a:rPr lang="en-US" sz="2800" b="1">
                  <a:latin typeface="Arial" panose="020B0604020202020204" pitchFamily="34" charset="0"/>
                  <a:cs typeface="Arial" panose="020B0604020202020204" pitchFamily="34" charset="0"/>
                </a:rPr>
                <a:t>Spark</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03506" y="4994776"/>
              <a:ext cx="767741" cy="709523"/>
            </a:xfrm>
            <a:prstGeom prst="rect">
              <a:avLst/>
            </a:prstGeom>
          </p:spPr>
        </p:pic>
      </p:grpSp>
      <p:pic>
        <p:nvPicPr>
          <p:cNvPr id="8" name="Hình ảnh 7">
            <a:extLst>
              <a:ext uri="{FF2B5EF4-FFF2-40B4-BE49-F238E27FC236}">
                <a16:creationId xmlns:a16="http://schemas.microsoft.com/office/drawing/2014/main" id="{FF15F111-9C21-6B51-70E9-1FFAB8D41B5F}"/>
              </a:ext>
            </a:extLst>
          </p:cNvPr>
          <p:cNvPicPr>
            <a:picLocks noChangeAspect="1"/>
          </p:cNvPicPr>
          <p:nvPr/>
        </p:nvPicPr>
        <p:blipFill>
          <a:blip r:embed="rId7"/>
          <a:stretch>
            <a:fillRect/>
          </a:stretch>
        </p:blipFill>
        <p:spPr>
          <a:xfrm>
            <a:off x="5326904" y="2680353"/>
            <a:ext cx="7068600" cy="1720509"/>
          </a:xfrm>
          <a:prstGeom prst="flowChartAlternateProcess">
            <a:avLst/>
          </a:prstGeom>
        </p:spPr>
      </p:pic>
    </p:spTree>
    <p:extLst>
      <p:ext uri="{BB962C8B-B14F-4D97-AF65-F5344CB8AC3E}">
        <p14:creationId xmlns:p14="http://schemas.microsoft.com/office/powerpoint/2010/main" val="98985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extLst>
                  <p:ext uri="{D42A27DB-BD31-4B8C-83A1-F6EECF244321}">
                    <p14:modId xmlns:p14="http://schemas.microsoft.com/office/powerpoint/2010/main" val="3070375557"/>
                  </p:ext>
                </p:extLst>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1906208"/>
            <a:ext cx="9899578"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TÌM HIỂU PARQUET VÀ VIẾT ỨNG DỤNG DEMO</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a:extLst>
              <a:ext uri="{FF2B5EF4-FFF2-40B4-BE49-F238E27FC236}">
                <a16:creationId xmlns:a16="http://schemas.microsoft.com/office/drawing/2014/main" id="{FD78599E-4D61-4ECD-A32B-F382BBC55E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6702" y="1986944"/>
            <a:ext cx="796594" cy="635122"/>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7172" y="5283624"/>
            <a:ext cx="2120802" cy="954107"/>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Apache Parquet</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5375" y="4082008"/>
            <a:ext cx="1184397" cy="1102399"/>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3330836"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520538"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Hadoop</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033688" y="4054151"/>
            <a:ext cx="1091305" cy="1034296"/>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643160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683874" y="5283624"/>
            <a:ext cx="2066558" cy="954107"/>
          </a:xfrm>
          <a:prstGeom prst="rect">
            <a:avLst/>
          </a:prstGeom>
          <a:noFill/>
        </p:spPr>
        <p:txBody>
          <a:bodyPr wrap="square" rtlCol="0">
            <a:spAutoFit/>
          </a:bodyPr>
          <a:lstStyle/>
          <a:p>
            <a:pPr algn="ctr"/>
            <a:r>
              <a:rPr lang="vi-VN" sz="2800" b="1">
                <a:latin typeface="Arial" panose="020B0604020202020204" pitchFamily="34" charset="0"/>
                <a:cs typeface="Arial" panose="020B0604020202020204" pitchFamily="34" charset="0"/>
              </a:rPr>
              <a:t>AWS </a:t>
            </a:r>
          </a:p>
          <a:p>
            <a:pPr algn="ctr"/>
            <a:r>
              <a:rPr lang="vi-VN" sz="2800" b="1">
                <a:latin typeface="Arial" panose="020B0604020202020204" pitchFamily="34" charset="0"/>
                <a:cs typeface="Arial" panose="020B0604020202020204" pitchFamily="34" charset="0"/>
              </a:rPr>
              <a:t>EMR</a:t>
            </a: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217166" y="4094555"/>
            <a:ext cx="1051027" cy="101656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94497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9586839" y="5287842"/>
            <a:ext cx="2058501" cy="954107"/>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Apache Spark</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086296" y="4168896"/>
            <a:ext cx="1091782" cy="1013797"/>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595402"/>
            <a:ext cx="8444359" cy="923330"/>
          </a:xfrm>
          <a:prstGeom prst="rect">
            <a:avLst/>
          </a:prstGeom>
          <a:noFill/>
        </p:spPr>
        <p:txBody>
          <a:bodyPr wrap="square" rtlCol="0">
            <a:spAutoFit/>
          </a:bodyPr>
          <a:lstStyle/>
          <a:p>
            <a:r>
              <a:rPr lang="en-US" sz="5400" b="1" dirty="0">
                <a:solidFill>
                  <a:srgbClr val="438AFE"/>
                </a:solidFill>
                <a:latin typeface="Arial" panose="020B0604020202020204" pitchFamily="34" charset="0"/>
                <a:cs typeface="Arial" panose="020B0604020202020204" pitchFamily="34" charset="0"/>
              </a:rPr>
              <a:t>Cloud Computing</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629078" y="7471515"/>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extLst>
      <p:ext uri="{BB962C8B-B14F-4D97-AF65-F5344CB8AC3E}">
        <p14:creationId xmlns:p14="http://schemas.microsoft.com/office/powerpoint/2010/main" val="344239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2377546"/>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2187810"/>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702" y="-2187810"/>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187121" y="-215150"/>
            <a:ext cx="12656212" cy="734331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187121" y="1622341"/>
            <a:ext cx="3498640" cy="1446550"/>
          </a:xfrm>
          <a:prstGeom prst="rect">
            <a:avLst/>
          </a:prstGeom>
          <a:noFill/>
        </p:spPr>
        <p:txBody>
          <a:bodyPr wrap="square" rtlCol="0">
            <a:spAutoFit/>
          </a:bodyPr>
          <a:lstStyle/>
          <a:p>
            <a:pPr algn="ctr"/>
            <a:r>
              <a:rPr lang="vi-VN" sz="4400" b="1">
                <a:latin typeface="Arial" panose="020B0604020202020204" pitchFamily="34" charset="0"/>
                <a:cs typeface="Arial" panose="020B0604020202020204" pitchFamily="34" charset="0"/>
              </a:rPr>
              <a:t>Apache</a:t>
            </a:r>
          </a:p>
          <a:p>
            <a:pPr algn="ctr"/>
            <a:r>
              <a:rPr lang="vi-VN" sz="4400" b="1">
                <a:latin typeface="Arial" panose="020B0604020202020204" pitchFamily="34" charset="0"/>
                <a:cs typeface="Arial" panose="020B0604020202020204" pitchFamily="34" charset="0"/>
              </a:rPr>
              <a:t>Parquet</a:t>
            </a:r>
            <a:endParaRPr lang="vi-VN" sz="4400" b="1" dirty="0">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70000" y="359700"/>
            <a:ext cx="1184397" cy="1098924"/>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13430794"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13620496"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33646" y="4025647"/>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6531566"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6781456"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17124"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49681"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15931"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86254" y="4129904"/>
            <a:ext cx="1091782" cy="1091782"/>
          </a:xfrm>
          <a:prstGeom prst="rect">
            <a:avLst/>
          </a:prstGeom>
        </p:spPr>
      </p:pic>
      <p:sp>
        <p:nvSpPr>
          <p:cNvPr id="26" name="Rectangle: Rounded Corners 1">
            <a:extLst>
              <a:ext uri="{FF2B5EF4-FFF2-40B4-BE49-F238E27FC236}">
                <a16:creationId xmlns:a16="http://schemas.microsoft.com/office/drawing/2014/main" id="{4DBE3CDA-6E27-4831-BA8F-E9E994292462}"/>
              </a:ext>
            </a:extLst>
          </p:cNvPr>
          <p:cNvSpPr/>
          <p:nvPr/>
        </p:nvSpPr>
        <p:spPr>
          <a:xfrm>
            <a:off x="3454582" y="1195408"/>
            <a:ext cx="8226777" cy="7001164"/>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 name="Hộp Văn bản 1">
            <a:extLst>
              <a:ext uri="{FF2B5EF4-FFF2-40B4-BE49-F238E27FC236}">
                <a16:creationId xmlns:a16="http://schemas.microsoft.com/office/drawing/2014/main" id="{1EEE0E55-16EB-4C87-81EB-E9F28EDF4382}"/>
              </a:ext>
            </a:extLst>
          </p:cNvPr>
          <p:cNvSpPr txBox="1"/>
          <p:nvPr/>
        </p:nvSpPr>
        <p:spPr>
          <a:xfrm>
            <a:off x="3454582" y="83128"/>
            <a:ext cx="8444359"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TÌM HIỂU PARQUET VÀ VIẾT ỨNG DỤNG DEMO</a:t>
            </a:r>
            <a:endParaRPr lang="vi-VN" sz="3200" b="1" dirty="0">
              <a:latin typeface="Arial" panose="020B0604020202020204" pitchFamily="34" charset="0"/>
              <a:cs typeface="Arial" panose="020B0604020202020204" pitchFamily="34" charset="0"/>
            </a:endParaRPr>
          </a:p>
        </p:txBody>
      </p:sp>
      <p:sp>
        <p:nvSpPr>
          <p:cNvPr id="4" name="TextBox 84">
            <a:extLst>
              <a:ext uri="{FF2B5EF4-FFF2-40B4-BE49-F238E27FC236}">
                <a16:creationId xmlns:a16="http://schemas.microsoft.com/office/drawing/2014/main" id="{3D035D1A-3C11-B9E9-01AB-3F845ECD26D8}"/>
              </a:ext>
            </a:extLst>
          </p:cNvPr>
          <p:cNvSpPr txBox="1"/>
          <p:nvPr/>
        </p:nvSpPr>
        <p:spPr>
          <a:xfrm>
            <a:off x="-37042" y="3260522"/>
            <a:ext cx="3393581" cy="1200329"/>
          </a:xfrm>
          <a:prstGeom prst="rect">
            <a:avLst/>
          </a:prstGeom>
          <a:noFill/>
        </p:spPr>
        <p:txBody>
          <a:bodyPr wrap="square" rtlCol="0">
            <a:spAutoFit/>
          </a:bodyPr>
          <a:lstStyle/>
          <a:p>
            <a:r>
              <a:rPr lang="en-US" sz="2400" dirty="0" err="1"/>
              <a:t>Phải</a:t>
            </a:r>
            <a:r>
              <a:rPr lang="en-US" sz="2400" dirty="0"/>
              <a:t> </a:t>
            </a:r>
            <a:r>
              <a:rPr lang="en-US" sz="2400" dirty="0" err="1"/>
              <a:t>chăng</a:t>
            </a:r>
            <a:r>
              <a:rPr lang="en-US" sz="2400" dirty="0"/>
              <a:t> “CSV </a:t>
            </a:r>
            <a:r>
              <a:rPr lang="en-US" sz="2400" dirty="0" err="1"/>
              <a:t>là</a:t>
            </a:r>
            <a:r>
              <a:rPr lang="en-US" sz="2400" dirty="0"/>
              <a:t> </a:t>
            </a:r>
            <a:r>
              <a:rPr lang="en-US" sz="2400" dirty="0" err="1"/>
              <a:t>một</a:t>
            </a:r>
            <a:r>
              <a:rPr lang="en-US" sz="2400" dirty="0"/>
              <a:t> </a:t>
            </a:r>
            <a:r>
              <a:rPr lang="en-US" sz="2400" dirty="0" err="1"/>
              <a:t>giải</a:t>
            </a:r>
            <a:r>
              <a:rPr lang="en-US" sz="2400" dirty="0"/>
              <a:t> </a:t>
            </a:r>
            <a:r>
              <a:rPr lang="en-US" sz="2400" dirty="0" err="1"/>
              <a:t>pháp</a:t>
            </a:r>
            <a:r>
              <a:rPr lang="en-US" sz="2400" dirty="0"/>
              <a:t> </a:t>
            </a:r>
            <a:r>
              <a:rPr lang="en-US" sz="2400" dirty="0" err="1"/>
              <a:t>hữu</a:t>
            </a:r>
            <a:r>
              <a:rPr lang="en-US" sz="2400" dirty="0"/>
              <a:t> </a:t>
            </a:r>
            <a:r>
              <a:rPr lang="en-US" sz="2400" dirty="0" err="1"/>
              <a:t>hiệu</a:t>
            </a:r>
            <a:r>
              <a:rPr lang="en-US" sz="2400" dirty="0"/>
              <a:t> </a:t>
            </a:r>
            <a:r>
              <a:rPr lang="en-US" sz="2400" dirty="0" err="1"/>
              <a:t>và</a:t>
            </a:r>
            <a:r>
              <a:rPr lang="en-US" sz="2400" dirty="0"/>
              <a:t> </a:t>
            </a:r>
            <a:r>
              <a:rPr lang="en-US" sz="2400" dirty="0" err="1"/>
              <a:t>tối</a:t>
            </a:r>
            <a:r>
              <a:rPr lang="en-US" sz="2400" dirty="0"/>
              <a:t> </a:t>
            </a:r>
            <a:r>
              <a:rPr lang="en-US" sz="2400" dirty="0" err="1"/>
              <a:t>ưu</a:t>
            </a:r>
            <a:r>
              <a:rPr lang="en-US" sz="2400" dirty="0"/>
              <a:t> ?”</a:t>
            </a:r>
            <a:endParaRPr lang="vi-VN" sz="2400" b="1" dirty="0"/>
          </a:p>
        </p:txBody>
      </p:sp>
      <p:sp>
        <p:nvSpPr>
          <p:cNvPr id="5" name="TextBox 85">
            <a:extLst>
              <a:ext uri="{FF2B5EF4-FFF2-40B4-BE49-F238E27FC236}">
                <a16:creationId xmlns:a16="http://schemas.microsoft.com/office/drawing/2014/main" id="{F34715FE-71A7-DE22-C214-438E445EF62F}"/>
              </a:ext>
            </a:extLst>
          </p:cNvPr>
          <p:cNvSpPr txBox="1"/>
          <p:nvPr/>
        </p:nvSpPr>
        <p:spPr>
          <a:xfrm>
            <a:off x="3646542" y="1385417"/>
            <a:ext cx="7813938" cy="707886"/>
          </a:xfrm>
          <a:prstGeom prst="rect">
            <a:avLst/>
          </a:prstGeom>
          <a:noFill/>
        </p:spPr>
        <p:txBody>
          <a:bodyPr wrap="square" rtlCol="0">
            <a:spAutoFit/>
          </a:bodyPr>
          <a:lstStyle/>
          <a:p>
            <a:r>
              <a:rPr lang="en-US" sz="2000" dirty="0"/>
              <a:t>CSV </a:t>
            </a:r>
            <a:r>
              <a:rPr lang="en-US" sz="2000" dirty="0" err="1"/>
              <a:t>được</a:t>
            </a:r>
            <a:r>
              <a:rPr lang="en-US" sz="2000" dirty="0"/>
              <a:t> </a:t>
            </a:r>
            <a:r>
              <a:rPr lang="en-US" sz="2000" dirty="0" err="1"/>
              <a:t>định</a:t>
            </a:r>
            <a:r>
              <a:rPr lang="en-US" sz="2000" dirty="0"/>
              <a:t> </a:t>
            </a:r>
            <a:r>
              <a:rPr lang="en-US" sz="2000" dirty="0" err="1"/>
              <a:t>dạng</a:t>
            </a:r>
            <a:r>
              <a:rPr lang="en-US" sz="2000" dirty="0"/>
              <a:t> </a:t>
            </a:r>
            <a:r>
              <a:rPr lang="en-US" sz="2000" dirty="0" err="1"/>
              <a:t>theo</a:t>
            </a:r>
            <a:r>
              <a:rPr lang="en-US" sz="2000" dirty="0"/>
              <a:t> </a:t>
            </a:r>
            <a:r>
              <a:rPr lang="en-US" sz="2000" dirty="0" err="1"/>
              <a:t>hàng</a:t>
            </a:r>
            <a:endParaRPr lang="en-US" sz="2000" dirty="0"/>
          </a:p>
          <a:p>
            <a:r>
              <a:rPr lang="en-US" sz="2000" dirty="0"/>
              <a:t>Parquet - </a:t>
            </a:r>
            <a:r>
              <a:rPr lang="en-US" sz="2000" dirty="0" err="1"/>
              <a:t>là</a:t>
            </a:r>
            <a:r>
              <a:rPr lang="en-US" sz="2000" dirty="0"/>
              <a:t> </a:t>
            </a:r>
            <a:r>
              <a:rPr lang="en-US" sz="2000" dirty="0" err="1"/>
              <a:t>một</a:t>
            </a:r>
            <a:r>
              <a:rPr lang="en-US" sz="2000" dirty="0"/>
              <a:t> </a:t>
            </a:r>
            <a:r>
              <a:rPr lang="en-US" sz="2000" dirty="0" err="1"/>
              <a:t>định</a:t>
            </a:r>
            <a:r>
              <a:rPr lang="en-US" sz="2000" dirty="0"/>
              <a:t> </a:t>
            </a:r>
            <a:r>
              <a:rPr lang="en-US" sz="2000" dirty="0" err="1"/>
              <a:t>dạng</a:t>
            </a:r>
            <a:r>
              <a:rPr lang="en-US" sz="2000" dirty="0"/>
              <a:t> </a:t>
            </a:r>
            <a:r>
              <a:rPr lang="en-US" sz="2000" dirty="0" err="1"/>
              <a:t>lưu</a:t>
            </a:r>
            <a:r>
              <a:rPr lang="en-US" sz="2000" dirty="0"/>
              <a:t> </a:t>
            </a:r>
            <a:r>
              <a:rPr lang="en-US" sz="2000" dirty="0" err="1"/>
              <a:t>trữ</a:t>
            </a:r>
            <a:r>
              <a:rPr lang="en-US" sz="2000" dirty="0"/>
              <a:t> </a:t>
            </a:r>
            <a:r>
              <a:rPr lang="en-US" sz="2000" dirty="0" err="1"/>
              <a:t>dữ</a:t>
            </a:r>
            <a:r>
              <a:rPr lang="en-US" sz="2000" dirty="0"/>
              <a:t> </a:t>
            </a:r>
            <a:r>
              <a:rPr lang="en-US" sz="2000" dirty="0" err="1"/>
              <a:t>liệu</a:t>
            </a:r>
            <a:r>
              <a:rPr lang="en-US" sz="2000" dirty="0"/>
              <a:t> </a:t>
            </a:r>
            <a:r>
              <a:rPr lang="en-US" sz="2000" dirty="0" err="1"/>
              <a:t>theo</a:t>
            </a:r>
            <a:r>
              <a:rPr lang="en-US" sz="2000" dirty="0"/>
              <a:t> </a:t>
            </a:r>
            <a:r>
              <a:rPr lang="en-US" sz="2000" dirty="0" err="1"/>
              <a:t>cột</a:t>
            </a:r>
            <a:endParaRPr lang="en-US" sz="2000" dirty="0"/>
          </a:p>
        </p:txBody>
      </p:sp>
      <p:pic>
        <p:nvPicPr>
          <p:cNvPr id="9" name="Hình ảnh 8">
            <a:extLst>
              <a:ext uri="{FF2B5EF4-FFF2-40B4-BE49-F238E27FC236}">
                <a16:creationId xmlns:a16="http://schemas.microsoft.com/office/drawing/2014/main" id="{4B4C7292-AE9D-2B10-044F-1E07D5EB827B}"/>
              </a:ext>
            </a:extLst>
          </p:cNvPr>
          <p:cNvPicPr>
            <a:picLocks noChangeAspect="1"/>
          </p:cNvPicPr>
          <p:nvPr/>
        </p:nvPicPr>
        <p:blipFill>
          <a:blip r:embed="rId8"/>
          <a:stretch>
            <a:fillRect/>
          </a:stretch>
        </p:blipFill>
        <p:spPr>
          <a:xfrm>
            <a:off x="3672381" y="2467923"/>
            <a:ext cx="5043958" cy="2919009"/>
          </a:xfrm>
          <a:prstGeom prst="rect">
            <a:avLst/>
          </a:prstGeom>
        </p:spPr>
      </p:pic>
      <p:sp>
        <p:nvSpPr>
          <p:cNvPr id="10" name="TextBox 85">
            <a:extLst>
              <a:ext uri="{FF2B5EF4-FFF2-40B4-BE49-F238E27FC236}">
                <a16:creationId xmlns:a16="http://schemas.microsoft.com/office/drawing/2014/main" id="{20F31CDC-6EA4-4530-54F0-C3486CD8FDA7}"/>
              </a:ext>
            </a:extLst>
          </p:cNvPr>
          <p:cNvSpPr txBox="1"/>
          <p:nvPr/>
        </p:nvSpPr>
        <p:spPr>
          <a:xfrm>
            <a:off x="3838502" y="5648542"/>
            <a:ext cx="7813938" cy="707886"/>
          </a:xfrm>
          <a:prstGeom prst="rect">
            <a:avLst/>
          </a:prstGeom>
          <a:noFill/>
        </p:spPr>
        <p:txBody>
          <a:bodyPr wrap="square" rtlCol="0">
            <a:spAutoFit/>
          </a:bodyPr>
          <a:lstStyle/>
          <a:p>
            <a:r>
              <a:rPr lang="en-US" sz="2000" dirty="0" err="1"/>
              <a:t>Với</a:t>
            </a:r>
            <a:r>
              <a:rPr lang="en-US" sz="2000" dirty="0"/>
              <a:t> Parquet </a:t>
            </a:r>
            <a:r>
              <a:rPr lang="en-US" sz="2000" dirty="0" err="1"/>
              <a:t>nhận</a:t>
            </a:r>
            <a:r>
              <a:rPr lang="en-US" sz="2000" dirty="0"/>
              <a:t> </a:t>
            </a:r>
            <a:r>
              <a:rPr lang="en-US" sz="2000" dirty="0" err="1"/>
              <a:t>được</a:t>
            </a:r>
            <a:r>
              <a:rPr lang="en-US" sz="2000" dirty="0"/>
              <a:t> </a:t>
            </a:r>
            <a:r>
              <a:rPr lang="en-US" sz="2000" dirty="0" err="1"/>
              <a:t>tốc</a:t>
            </a:r>
            <a:r>
              <a:rPr lang="en-US" sz="2000" dirty="0"/>
              <a:t> </a:t>
            </a:r>
            <a:r>
              <a:rPr lang="en-US" sz="2000" dirty="0" err="1"/>
              <a:t>độ</a:t>
            </a:r>
            <a:r>
              <a:rPr lang="en-US" sz="2000" dirty="0"/>
              <a:t> </a:t>
            </a:r>
            <a:r>
              <a:rPr lang="en-US" sz="2000" dirty="0" err="1"/>
              <a:t>tăng</a:t>
            </a:r>
            <a:r>
              <a:rPr lang="en-US" sz="2000" dirty="0"/>
              <a:t> </a:t>
            </a:r>
            <a:r>
              <a:rPr lang="en-US" sz="2000" err="1"/>
              <a:t>gấp</a:t>
            </a:r>
            <a:r>
              <a:rPr lang="en-US" sz="2000"/>
              <a:t> </a:t>
            </a:r>
            <a:r>
              <a:rPr lang="vi-VN" sz="2000"/>
              <a:t>34</a:t>
            </a:r>
            <a:r>
              <a:rPr lang="en-US" sz="2000"/>
              <a:t> </a:t>
            </a:r>
            <a:r>
              <a:rPr lang="en-US" sz="2000" dirty="0" err="1"/>
              <a:t>lần</a:t>
            </a:r>
            <a:r>
              <a:rPr lang="en-US" sz="2000" dirty="0"/>
              <a:t> so </a:t>
            </a:r>
            <a:r>
              <a:rPr lang="en-US" sz="2000" dirty="0" err="1"/>
              <a:t>với</a:t>
            </a:r>
            <a:r>
              <a:rPr lang="en-US" sz="2000" dirty="0"/>
              <a:t> </a:t>
            </a:r>
            <a:r>
              <a:rPr lang="en-US" sz="2000" err="1"/>
              <a:t>việc</a:t>
            </a:r>
            <a:r>
              <a:rPr lang="en-US" sz="2000"/>
              <a:t> </a:t>
            </a:r>
            <a:r>
              <a:rPr lang="vi-VN" sz="2000"/>
              <a:t>truy vấn </a:t>
            </a:r>
            <a:r>
              <a:rPr lang="en-US" sz="2000"/>
              <a:t>CSV </a:t>
            </a:r>
            <a:r>
              <a:rPr lang="en-US" sz="2000" dirty="0" err="1"/>
              <a:t>thông</a:t>
            </a:r>
            <a:r>
              <a:rPr lang="en-US" sz="2000" dirty="0"/>
              <a:t> </a:t>
            </a:r>
            <a:r>
              <a:rPr lang="en-US" sz="2000" dirty="0" err="1"/>
              <a:t>thường</a:t>
            </a:r>
            <a:endParaRPr lang="en-US" sz="2000" dirty="0"/>
          </a:p>
        </p:txBody>
      </p:sp>
      <p:sp>
        <p:nvSpPr>
          <p:cNvPr id="11" name="TextBox 85">
            <a:extLst>
              <a:ext uri="{FF2B5EF4-FFF2-40B4-BE49-F238E27FC236}">
                <a16:creationId xmlns:a16="http://schemas.microsoft.com/office/drawing/2014/main" id="{2970C040-4DFB-2D6E-069E-19828E22529E}"/>
              </a:ext>
            </a:extLst>
          </p:cNvPr>
          <p:cNvSpPr txBox="1"/>
          <p:nvPr/>
        </p:nvSpPr>
        <p:spPr>
          <a:xfrm>
            <a:off x="3838502" y="1820308"/>
            <a:ext cx="7813938" cy="1569660"/>
          </a:xfrm>
          <a:prstGeom prst="rect">
            <a:avLst/>
          </a:prstGeom>
          <a:noFill/>
        </p:spPr>
        <p:txBody>
          <a:bodyPr wrap="square" rtlCol="0">
            <a:spAutoFit/>
          </a:bodyPr>
          <a:lstStyle/>
          <a:p>
            <a:r>
              <a:rPr lang="en-US" sz="2400" dirty="0" err="1"/>
              <a:t>Cuối</a:t>
            </a:r>
            <a:r>
              <a:rPr lang="en-US" sz="2400" dirty="0"/>
              <a:t> </a:t>
            </a:r>
            <a:r>
              <a:rPr lang="en-US" sz="2400" dirty="0" err="1"/>
              <a:t>cùng</a:t>
            </a:r>
            <a:r>
              <a:rPr lang="en-US" sz="2400" dirty="0"/>
              <a:t> </a:t>
            </a:r>
            <a:r>
              <a:rPr lang="en-US" sz="2400" dirty="0" err="1"/>
              <a:t>là</a:t>
            </a:r>
            <a:r>
              <a:rPr lang="en-US" sz="2400" dirty="0"/>
              <a:t> </a:t>
            </a:r>
            <a:r>
              <a:rPr lang="en-US" sz="2400" dirty="0" err="1"/>
              <a:t>người</a:t>
            </a:r>
            <a:r>
              <a:rPr lang="en-US" sz="2400" dirty="0"/>
              <a:t> ta </a:t>
            </a:r>
            <a:r>
              <a:rPr lang="en-US" sz="2400" dirty="0" err="1"/>
              <a:t>chọn</a:t>
            </a:r>
            <a:r>
              <a:rPr lang="en-US" sz="2400" dirty="0"/>
              <a:t> parquet </a:t>
            </a:r>
            <a:r>
              <a:rPr lang="en-US" sz="2400" dirty="0" err="1"/>
              <a:t>nhiều</a:t>
            </a:r>
            <a:r>
              <a:rPr lang="en-US" sz="2400" dirty="0"/>
              <a:t> </a:t>
            </a:r>
            <a:r>
              <a:rPr lang="en-US" sz="2400" dirty="0" err="1"/>
              <a:t>hơn</a:t>
            </a:r>
            <a:r>
              <a:rPr lang="en-US" sz="2400" dirty="0"/>
              <a:t> </a:t>
            </a:r>
            <a:r>
              <a:rPr lang="en-US" sz="2400" dirty="0" err="1"/>
              <a:t>là</a:t>
            </a:r>
            <a:r>
              <a:rPr lang="en-US" sz="2400" dirty="0"/>
              <a:t> </a:t>
            </a:r>
            <a:r>
              <a:rPr lang="en-US" sz="2400" dirty="0" err="1"/>
              <a:t>vì</a:t>
            </a:r>
            <a:r>
              <a:rPr lang="en-US" sz="2400" dirty="0"/>
              <a:t> </a:t>
            </a:r>
            <a:r>
              <a:rPr lang="en-US" sz="2400" dirty="0" err="1"/>
              <a:t>bài</a:t>
            </a:r>
            <a:r>
              <a:rPr lang="en-US" sz="2400" dirty="0"/>
              <a:t> </a:t>
            </a:r>
            <a:r>
              <a:rPr lang="en-US" sz="2400" dirty="0" err="1"/>
              <a:t>toán</a:t>
            </a:r>
            <a:r>
              <a:rPr lang="en-US" sz="2400" dirty="0"/>
              <a:t> </a:t>
            </a:r>
            <a:r>
              <a:rPr lang="en-US" sz="2400" dirty="0" err="1"/>
              <a:t>tiết</a:t>
            </a:r>
            <a:r>
              <a:rPr lang="en-US" sz="2400" dirty="0"/>
              <a:t> </a:t>
            </a:r>
            <a:r>
              <a:rPr lang="en-US" sz="2400" dirty="0" err="1"/>
              <a:t>kiệm</a:t>
            </a:r>
            <a:r>
              <a:rPr lang="en-US" sz="2400" dirty="0"/>
              <a:t> chi </a:t>
            </a:r>
            <a:r>
              <a:rPr lang="en-US" sz="2400" dirty="0" err="1"/>
              <a:t>phí</a:t>
            </a:r>
            <a:r>
              <a:rPr lang="en-US" sz="2400" dirty="0"/>
              <a:t>. </a:t>
            </a:r>
            <a:r>
              <a:rPr lang="en-US" sz="2400" dirty="0" err="1"/>
              <a:t>Nếu</a:t>
            </a:r>
            <a:r>
              <a:rPr lang="en-US" sz="2400" dirty="0"/>
              <a:t> </a:t>
            </a:r>
            <a:r>
              <a:rPr lang="en-US" sz="2400" dirty="0" err="1"/>
              <a:t>bạn</a:t>
            </a:r>
            <a:r>
              <a:rPr lang="en-US" sz="2400" dirty="0"/>
              <a:t> </a:t>
            </a:r>
            <a:r>
              <a:rPr lang="en-US" sz="2400" dirty="0" err="1"/>
              <a:t>sử</a:t>
            </a:r>
            <a:r>
              <a:rPr lang="en-US" sz="2400" dirty="0"/>
              <a:t> </a:t>
            </a:r>
            <a:r>
              <a:rPr lang="en-US" sz="2400" dirty="0" err="1"/>
              <a:t>dụng</a:t>
            </a:r>
            <a:r>
              <a:rPr lang="en-US" sz="2400" dirty="0"/>
              <a:t> Parquet - </a:t>
            </a:r>
            <a:r>
              <a:rPr lang="en-US" sz="2400" dirty="0" err="1"/>
              <a:t>là</a:t>
            </a:r>
            <a:r>
              <a:rPr lang="en-US" sz="2400" dirty="0"/>
              <a:t> </a:t>
            </a:r>
            <a:r>
              <a:rPr lang="en-US" sz="2400" dirty="0" err="1"/>
              <a:t>một</a:t>
            </a:r>
            <a:r>
              <a:rPr lang="en-US" sz="2400" dirty="0"/>
              <a:t> </a:t>
            </a:r>
            <a:r>
              <a:rPr lang="en-US" sz="2400" dirty="0" err="1"/>
              <a:t>định</a:t>
            </a:r>
            <a:r>
              <a:rPr lang="en-US" sz="2400" dirty="0"/>
              <a:t> </a:t>
            </a:r>
            <a:r>
              <a:rPr lang="en-US" sz="2400" dirty="0" err="1"/>
              <a:t>dạng</a:t>
            </a:r>
            <a:r>
              <a:rPr lang="en-US" sz="2400" dirty="0"/>
              <a:t> </a:t>
            </a:r>
            <a:r>
              <a:rPr lang="en-US" sz="2400" dirty="0" err="1"/>
              <a:t>lưu</a:t>
            </a:r>
            <a:r>
              <a:rPr lang="en-US" sz="2400" dirty="0"/>
              <a:t> </a:t>
            </a:r>
            <a:r>
              <a:rPr lang="en-US" sz="2400" dirty="0" err="1"/>
              <a:t>trữ</a:t>
            </a:r>
            <a:r>
              <a:rPr lang="en-US" sz="2400" dirty="0"/>
              <a:t> </a:t>
            </a:r>
            <a:r>
              <a:rPr lang="en-US" sz="2400" dirty="0" err="1"/>
              <a:t>dữ</a:t>
            </a:r>
            <a:r>
              <a:rPr lang="en-US" sz="2400" dirty="0"/>
              <a:t> </a:t>
            </a:r>
            <a:r>
              <a:rPr lang="en-US" sz="2400" dirty="0" err="1"/>
              <a:t>liệu</a:t>
            </a:r>
            <a:r>
              <a:rPr lang="en-US" sz="2400" dirty="0"/>
              <a:t> </a:t>
            </a:r>
            <a:r>
              <a:rPr lang="en-US" sz="2400" dirty="0" err="1"/>
              <a:t>theo</a:t>
            </a:r>
            <a:r>
              <a:rPr lang="en-US" sz="2400" dirty="0"/>
              <a:t> </a:t>
            </a:r>
            <a:r>
              <a:rPr lang="en-US" sz="2400" dirty="0" err="1"/>
              <a:t>cột</a:t>
            </a:r>
            <a:r>
              <a:rPr lang="en-US" sz="2400" dirty="0"/>
              <a:t> </a:t>
            </a:r>
            <a:r>
              <a:rPr lang="en-US" sz="2400" dirty="0" err="1"/>
              <a:t>sẽ</a:t>
            </a:r>
            <a:r>
              <a:rPr lang="en-US" sz="2400" dirty="0"/>
              <a:t> </a:t>
            </a:r>
            <a:r>
              <a:rPr lang="en-US" sz="2400" dirty="0" err="1"/>
              <a:t>có</a:t>
            </a:r>
            <a:r>
              <a:rPr lang="en-US" sz="2400" dirty="0"/>
              <a:t> </a:t>
            </a:r>
            <a:r>
              <a:rPr lang="en-US" sz="2400" dirty="0" err="1"/>
              <a:t>sự</a:t>
            </a:r>
            <a:r>
              <a:rPr lang="en-US" sz="2400" dirty="0"/>
              <a:t> </a:t>
            </a:r>
            <a:r>
              <a:rPr lang="en-US" sz="2400" dirty="0" err="1"/>
              <a:t>khác</a:t>
            </a:r>
            <a:r>
              <a:rPr lang="en-US" sz="2400" dirty="0"/>
              <a:t> </a:t>
            </a:r>
            <a:r>
              <a:rPr lang="en-US" sz="2400" dirty="0" err="1"/>
              <a:t>biệt</a:t>
            </a:r>
            <a:r>
              <a:rPr lang="en-US" sz="2400" dirty="0"/>
              <a:t> </a:t>
            </a:r>
            <a:r>
              <a:rPr lang="en-US" sz="2400" dirty="0" err="1"/>
              <a:t>rất</a:t>
            </a:r>
            <a:r>
              <a:rPr lang="en-US" sz="2400" dirty="0"/>
              <a:t> </a:t>
            </a:r>
            <a:r>
              <a:rPr lang="en-US" sz="2400" dirty="0" err="1"/>
              <a:t>lớn</a:t>
            </a:r>
            <a:r>
              <a:rPr lang="en-US" sz="2400" dirty="0"/>
              <a:t> </a:t>
            </a:r>
            <a:r>
              <a:rPr lang="en-US" sz="2400" dirty="0" err="1"/>
              <a:t>về</a:t>
            </a:r>
            <a:r>
              <a:rPr lang="en-US" sz="2400" dirty="0"/>
              <a:t> </a:t>
            </a:r>
            <a:r>
              <a:rPr lang="en-US" sz="2400" dirty="0" err="1"/>
              <a:t>kích</a:t>
            </a:r>
            <a:r>
              <a:rPr lang="en-US" sz="2400" dirty="0"/>
              <a:t> </a:t>
            </a:r>
            <a:r>
              <a:rPr lang="en-US" sz="2400" dirty="0" err="1"/>
              <a:t>thước</a:t>
            </a:r>
            <a:r>
              <a:rPr lang="en-US" sz="2400" dirty="0"/>
              <a:t> </a:t>
            </a:r>
            <a:r>
              <a:rPr lang="en-US" sz="2400" dirty="0" err="1"/>
              <a:t>nếu</a:t>
            </a:r>
            <a:r>
              <a:rPr lang="en-US" sz="2400" dirty="0"/>
              <a:t> </a:t>
            </a:r>
            <a:r>
              <a:rPr lang="en-US" sz="2400" dirty="0" err="1"/>
              <a:t>các</a:t>
            </a:r>
            <a:r>
              <a:rPr lang="en-US" sz="2400" dirty="0"/>
              <a:t> </a:t>
            </a:r>
            <a:r>
              <a:rPr lang="en-US" sz="2400" dirty="0" err="1"/>
              <a:t>tập</a:t>
            </a:r>
            <a:r>
              <a:rPr lang="en-US" sz="2400" dirty="0"/>
              <a:t> </a:t>
            </a:r>
            <a:r>
              <a:rPr lang="en-US" sz="2400" dirty="0" err="1"/>
              <a:t>dữ</a:t>
            </a:r>
            <a:r>
              <a:rPr lang="en-US" sz="2400" dirty="0"/>
              <a:t> </a:t>
            </a:r>
            <a:r>
              <a:rPr lang="en-US" sz="2400" dirty="0" err="1"/>
              <a:t>liệu</a:t>
            </a:r>
            <a:r>
              <a:rPr lang="en-US" sz="2400" dirty="0"/>
              <a:t> </a:t>
            </a:r>
            <a:r>
              <a:rPr lang="en-US" sz="2400" dirty="0" err="1"/>
              <a:t>giống</a:t>
            </a:r>
            <a:r>
              <a:rPr lang="en-US" sz="2400" dirty="0"/>
              <a:t> </a:t>
            </a:r>
            <a:r>
              <a:rPr lang="en-US" sz="2400" dirty="0" err="1"/>
              <a:t>hệt</a:t>
            </a:r>
            <a:r>
              <a:rPr lang="en-US" sz="2400" dirty="0"/>
              <a:t> </a:t>
            </a:r>
            <a:r>
              <a:rPr lang="en-US" sz="2400" dirty="0" err="1"/>
              <a:t>nhau</a:t>
            </a:r>
            <a:endParaRPr lang="en-US" sz="2400" dirty="0"/>
          </a:p>
        </p:txBody>
      </p:sp>
      <p:pic>
        <p:nvPicPr>
          <p:cNvPr id="15" name="Hình ảnh 14">
            <a:extLst>
              <a:ext uri="{FF2B5EF4-FFF2-40B4-BE49-F238E27FC236}">
                <a16:creationId xmlns:a16="http://schemas.microsoft.com/office/drawing/2014/main" id="{198C718B-194A-62BC-1A58-4AC1F6DA00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13845" y="3527863"/>
            <a:ext cx="1184397" cy="1098924"/>
          </a:xfrm>
          <a:prstGeom prst="rect">
            <a:avLst/>
          </a:prstGeom>
        </p:spPr>
      </p:pic>
      <p:pic>
        <p:nvPicPr>
          <p:cNvPr id="16" name="Hình ảnh 15">
            <a:extLst>
              <a:ext uri="{FF2B5EF4-FFF2-40B4-BE49-F238E27FC236}">
                <a16:creationId xmlns:a16="http://schemas.microsoft.com/office/drawing/2014/main" id="{17B14557-F7C2-E298-C3A7-1852B5821E7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620650" y="3563567"/>
            <a:ext cx="1051027" cy="1016567"/>
          </a:xfrm>
          <a:prstGeom prst="rect">
            <a:avLst/>
          </a:prstGeom>
        </p:spPr>
      </p:pic>
    </p:spTree>
    <p:extLst>
      <p:ext uri="{BB962C8B-B14F-4D97-AF65-F5344CB8AC3E}">
        <p14:creationId xmlns:p14="http://schemas.microsoft.com/office/powerpoint/2010/main" val="683453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8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xit" presetSubtype="4" fill="hold" grpId="1" nodeType="clickEffect">
                                  <p:stCondLst>
                                    <p:cond delay="0"/>
                                  </p:stCondLst>
                                  <p:childTnLst>
                                    <p:anim calcmode="lin" valueType="num">
                                      <p:cBhvr additive="base">
                                        <p:cTn id="22" dur="500"/>
                                        <p:tgtEl>
                                          <p:spTgt spid="5"/>
                                        </p:tgtEl>
                                        <p:attrNameLst>
                                          <p:attrName>ppt_y</p:attrName>
                                        </p:attrNameLst>
                                      </p:cBhvr>
                                      <p:tavLst>
                                        <p:tav tm="0">
                                          <p:val>
                                            <p:strVal val="#ppt_y"/>
                                          </p:val>
                                        </p:tav>
                                        <p:tav tm="100000">
                                          <p:val>
                                            <p:strVal val="#ppt_y+#ppt_h*1.125000"/>
                                          </p:val>
                                        </p:tav>
                                      </p:tavLst>
                                    </p:anim>
                                    <p:animEffect transition="out" filter="wipe(down)">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par>
                                <p:cTn id="25" presetID="12" presetClass="exit" presetSubtype="4" fill="hold" nodeType="withEffect">
                                  <p:stCondLst>
                                    <p:cond delay="0"/>
                                  </p:stCondLst>
                                  <p:childTnLst>
                                    <p:anim calcmode="lin" valueType="num">
                                      <p:cBhvr additive="base">
                                        <p:cTn id="26" dur="500"/>
                                        <p:tgtEl>
                                          <p:spTgt spid="9"/>
                                        </p:tgtEl>
                                        <p:attrNameLst>
                                          <p:attrName>ppt_y</p:attrName>
                                        </p:attrNameLst>
                                      </p:cBhvr>
                                      <p:tavLst>
                                        <p:tav tm="0">
                                          <p:val>
                                            <p:strVal val="#ppt_y"/>
                                          </p:val>
                                        </p:tav>
                                        <p:tav tm="100000">
                                          <p:val>
                                            <p:strVal val="#ppt_y+#ppt_h*1.125000"/>
                                          </p:val>
                                        </p:tav>
                                      </p:tavLst>
                                    </p:anim>
                                    <p:animEffect transition="out" filter="wipe(down)">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2" presetClass="exit" presetSubtype="4" fill="hold" grpId="1" nodeType="withEffect">
                                  <p:stCondLst>
                                    <p:cond delay="0"/>
                                  </p:stCondLst>
                                  <p:childTnLst>
                                    <p:anim calcmode="lin" valueType="num">
                                      <p:cBhvr additive="base">
                                        <p:cTn id="30" dur="500"/>
                                        <p:tgtEl>
                                          <p:spTgt spid="10"/>
                                        </p:tgtEl>
                                        <p:attrNameLst>
                                          <p:attrName>ppt_y</p:attrName>
                                        </p:attrNameLst>
                                      </p:cBhvr>
                                      <p:tavLst>
                                        <p:tav tm="0">
                                          <p:val>
                                            <p:strVal val="#ppt_y"/>
                                          </p:val>
                                        </p:tav>
                                        <p:tav tm="100000">
                                          <p:val>
                                            <p:strVal val="#ppt_y+#ppt_h*1.125000"/>
                                          </p:val>
                                        </p:tav>
                                      </p:tavLst>
                                    </p:anim>
                                    <p:animEffect transition="out" filter="wipe(down)">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2" presetClass="exit" presetSubtype="4" fill="hold" grpId="1" nodeType="clickEffect">
                                  <p:stCondLst>
                                    <p:cond delay="0"/>
                                  </p:stCondLst>
                                  <p:childTnLst>
                                    <p:anim calcmode="lin" valueType="num">
                                      <p:cBhvr additive="base">
                                        <p:cTn id="44" dur="500"/>
                                        <p:tgtEl>
                                          <p:spTgt spid="11"/>
                                        </p:tgtEl>
                                        <p:attrNameLst>
                                          <p:attrName>ppt_y</p:attrName>
                                        </p:attrNameLst>
                                      </p:cBhvr>
                                      <p:tavLst>
                                        <p:tav tm="0">
                                          <p:val>
                                            <p:strVal val="#ppt_y"/>
                                          </p:val>
                                        </p:tav>
                                        <p:tav tm="100000">
                                          <p:val>
                                            <p:strVal val="#ppt_y+#ppt_h*1.125000"/>
                                          </p:val>
                                        </p:tav>
                                      </p:tavLst>
                                    </p:anim>
                                    <p:animEffect transition="out" filter="wipe(down)">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par>
                                <p:cTn id="47" presetID="12" presetClass="exit" presetSubtype="4" fill="hold" nodeType="withEffect">
                                  <p:stCondLst>
                                    <p:cond delay="0"/>
                                  </p:stCondLst>
                                  <p:childTnLst>
                                    <p:anim calcmode="lin" valueType="num">
                                      <p:cBhvr additive="base">
                                        <p:cTn id="48" dur="500"/>
                                        <p:tgtEl>
                                          <p:spTgt spid="15"/>
                                        </p:tgtEl>
                                        <p:attrNameLst>
                                          <p:attrName>ppt_y</p:attrName>
                                        </p:attrNameLst>
                                      </p:cBhvr>
                                      <p:tavLst>
                                        <p:tav tm="0">
                                          <p:val>
                                            <p:strVal val="#ppt_y"/>
                                          </p:val>
                                        </p:tav>
                                        <p:tav tm="100000">
                                          <p:val>
                                            <p:strVal val="#ppt_y+#ppt_h*1.125000"/>
                                          </p:val>
                                        </p:tav>
                                      </p:tavLst>
                                    </p:anim>
                                    <p:animEffect transition="out" filter="wipe(down)">
                                      <p:cBhvr>
                                        <p:cTn id="49" dur="500"/>
                                        <p:tgtEl>
                                          <p:spTgt spid="15"/>
                                        </p:tgtEl>
                                      </p:cBhvr>
                                    </p:animEffect>
                                    <p:set>
                                      <p:cBhvr>
                                        <p:cTn id="50" dur="1" fill="hold">
                                          <p:stCondLst>
                                            <p:cond delay="499"/>
                                          </p:stCondLst>
                                        </p:cTn>
                                        <p:tgtEl>
                                          <p:spTgt spid="15"/>
                                        </p:tgtEl>
                                        <p:attrNameLst>
                                          <p:attrName>style.visibility</p:attrName>
                                        </p:attrNameLst>
                                      </p:cBhvr>
                                      <p:to>
                                        <p:strVal val="hidden"/>
                                      </p:to>
                                    </p:set>
                                  </p:childTnLst>
                                </p:cTn>
                              </p:par>
                              <p:par>
                                <p:cTn id="51" presetID="12" presetClass="exit" presetSubtype="4" fill="hold" nodeType="withEffect">
                                  <p:stCondLst>
                                    <p:cond delay="0"/>
                                  </p:stCondLst>
                                  <p:childTnLst>
                                    <p:anim calcmode="lin" valueType="num">
                                      <p:cBhvr additive="base">
                                        <p:cTn id="52" dur="500"/>
                                        <p:tgtEl>
                                          <p:spTgt spid="16"/>
                                        </p:tgtEl>
                                        <p:attrNameLst>
                                          <p:attrName>ppt_y</p:attrName>
                                        </p:attrNameLst>
                                      </p:cBhvr>
                                      <p:tavLst>
                                        <p:tav tm="0">
                                          <p:val>
                                            <p:strVal val="#ppt_y"/>
                                          </p:val>
                                        </p:tav>
                                        <p:tav tm="100000">
                                          <p:val>
                                            <p:strVal val="#ppt_y+#ppt_h*1.125000"/>
                                          </p:val>
                                        </p:tav>
                                      </p:tavLst>
                                    </p:anim>
                                    <p:animEffect transition="out" filter="wipe(down)">
                                      <p:cBhvr>
                                        <p:cTn id="53" dur="500"/>
                                        <p:tgtEl>
                                          <p:spTgt spid="16"/>
                                        </p:tgtEl>
                                      </p:cBhvr>
                                    </p:animEffect>
                                    <p:set>
                                      <p:cBhvr>
                                        <p:cTn id="5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10" grpId="0"/>
      <p:bldP spid="10" grpId="1"/>
      <p:bldP spid="11" grpId="0"/>
      <p:bldP spid="1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1906208"/>
            <a:ext cx="9899578"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TÌM HIỂU PARQUET VÀ VIẾT ỨNG DỤNG DEMO</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a:extLst>
              <a:ext uri="{FF2B5EF4-FFF2-40B4-BE49-F238E27FC236}">
                <a16:creationId xmlns:a16="http://schemas.microsoft.com/office/drawing/2014/main" id="{FD78599E-4D61-4ECD-A32B-F382BBC55E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6702" y="1986944"/>
            <a:ext cx="796594" cy="635122"/>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5375" y="4082008"/>
            <a:ext cx="1184397" cy="1102399"/>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3330836"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033688" y="4054151"/>
            <a:ext cx="1091305" cy="1034296"/>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643160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217166" y="4094555"/>
            <a:ext cx="1051027" cy="101656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94497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086296" y="4168896"/>
            <a:ext cx="1091782" cy="1013797"/>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595402"/>
            <a:ext cx="8444359" cy="923330"/>
          </a:xfrm>
          <a:prstGeom prst="rect">
            <a:avLst/>
          </a:prstGeom>
          <a:noFill/>
        </p:spPr>
        <p:txBody>
          <a:bodyPr wrap="square" rtlCol="0">
            <a:spAutoFit/>
          </a:bodyPr>
          <a:lstStyle/>
          <a:p>
            <a:r>
              <a:rPr lang="en-US" sz="5400" b="1" dirty="0">
                <a:solidFill>
                  <a:srgbClr val="438AFE"/>
                </a:solidFill>
                <a:latin typeface="Arial" panose="020B0604020202020204" pitchFamily="34" charset="0"/>
                <a:cs typeface="Arial" panose="020B0604020202020204" pitchFamily="34" charset="0"/>
              </a:rPr>
              <a:t>Cloud Computing</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629078" y="7471515"/>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 name="Hộp Văn bản 31">
            <a:extLst>
              <a:ext uri="{FF2B5EF4-FFF2-40B4-BE49-F238E27FC236}">
                <a16:creationId xmlns:a16="http://schemas.microsoft.com/office/drawing/2014/main" id="{A25D4D17-E462-C99F-CA8E-B4769597ABC3}"/>
              </a:ext>
            </a:extLst>
          </p:cNvPr>
          <p:cNvSpPr txBox="1"/>
          <p:nvPr/>
        </p:nvSpPr>
        <p:spPr>
          <a:xfrm>
            <a:off x="567172" y="5283624"/>
            <a:ext cx="2120802" cy="954107"/>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Apache Parquet</a:t>
            </a:r>
            <a:endParaRPr lang="vi-VN" sz="2800" b="1">
              <a:latin typeface="Arial" panose="020B0604020202020204" pitchFamily="34" charset="0"/>
              <a:cs typeface="Arial" panose="020B0604020202020204" pitchFamily="34" charset="0"/>
            </a:endParaRPr>
          </a:p>
        </p:txBody>
      </p:sp>
      <p:sp>
        <p:nvSpPr>
          <p:cNvPr id="8" name="Hộp Văn bản 32">
            <a:extLst>
              <a:ext uri="{FF2B5EF4-FFF2-40B4-BE49-F238E27FC236}">
                <a16:creationId xmlns:a16="http://schemas.microsoft.com/office/drawing/2014/main" id="{9963F503-209F-1492-8D39-680E28E10F42}"/>
              </a:ext>
            </a:extLst>
          </p:cNvPr>
          <p:cNvSpPr txBox="1"/>
          <p:nvPr/>
        </p:nvSpPr>
        <p:spPr>
          <a:xfrm>
            <a:off x="3520538"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Hadoop</a:t>
            </a:r>
            <a:endParaRPr lang="vi-VN" sz="2800" b="1">
              <a:latin typeface="Arial" panose="020B0604020202020204" pitchFamily="34" charset="0"/>
              <a:cs typeface="Arial" panose="020B0604020202020204" pitchFamily="34" charset="0"/>
            </a:endParaRPr>
          </a:p>
        </p:txBody>
      </p:sp>
      <p:sp>
        <p:nvSpPr>
          <p:cNvPr id="9" name="Hộp Văn bản 33">
            <a:extLst>
              <a:ext uri="{FF2B5EF4-FFF2-40B4-BE49-F238E27FC236}">
                <a16:creationId xmlns:a16="http://schemas.microsoft.com/office/drawing/2014/main" id="{4109F69B-B382-BFFA-8E76-3BD4767EB679}"/>
              </a:ext>
            </a:extLst>
          </p:cNvPr>
          <p:cNvSpPr txBox="1"/>
          <p:nvPr/>
        </p:nvSpPr>
        <p:spPr>
          <a:xfrm>
            <a:off x="6683874" y="5283624"/>
            <a:ext cx="2066558" cy="954107"/>
          </a:xfrm>
          <a:prstGeom prst="rect">
            <a:avLst/>
          </a:prstGeom>
          <a:noFill/>
        </p:spPr>
        <p:txBody>
          <a:bodyPr wrap="square" rtlCol="0">
            <a:spAutoFit/>
          </a:bodyPr>
          <a:lstStyle/>
          <a:p>
            <a:pPr algn="ctr"/>
            <a:r>
              <a:rPr lang="vi-VN" sz="2800" b="1">
                <a:latin typeface="Arial" panose="020B0604020202020204" pitchFamily="34" charset="0"/>
                <a:cs typeface="Arial" panose="020B0604020202020204" pitchFamily="34" charset="0"/>
              </a:rPr>
              <a:t>AWS </a:t>
            </a:r>
          </a:p>
          <a:p>
            <a:pPr algn="ctr"/>
            <a:r>
              <a:rPr lang="vi-VN" sz="2800" b="1">
                <a:latin typeface="Arial" panose="020B0604020202020204" pitchFamily="34" charset="0"/>
                <a:cs typeface="Arial" panose="020B0604020202020204" pitchFamily="34" charset="0"/>
              </a:rPr>
              <a:t>EMR</a:t>
            </a:r>
          </a:p>
        </p:txBody>
      </p:sp>
      <p:sp>
        <p:nvSpPr>
          <p:cNvPr id="10" name="Hộp Văn bản 34">
            <a:extLst>
              <a:ext uri="{FF2B5EF4-FFF2-40B4-BE49-F238E27FC236}">
                <a16:creationId xmlns:a16="http://schemas.microsoft.com/office/drawing/2014/main" id="{2E9E8CBB-1AEC-2267-32F7-E6BD82F772CF}"/>
              </a:ext>
            </a:extLst>
          </p:cNvPr>
          <p:cNvSpPr txBox="1"/>
          <p:nvPr/>
        </p:nvSpPr>
        <p:spPr>
          <a:xfrm>
            <a:off x="9586839" y="5287842"/>
            <a:ext cx="2058501" cy="954107"/>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Apache Spark</a:t>
            </a:r>
            <a:endParaRPr lang="vi-VN"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6891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73805" y="-16880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326497" y="451883"/>
            <a:ext cx="3465981" cy="769441"/>
          </a:xfrm>
          <a:prstGeom prst="rect">
            <a:avLst/>
          </a:prstGeom>
          <a:noFill/>
        </p:spPr>
        <p:txBody>
          <a:bodyPr wrap="square" rtlCol="0">
            <a:spAutoFit/>
          </a:bodyPr>
          <a:lstStyle/>
          <a:p>
            <a:pPr algn="ctr"/>
            <a:r>
              <a:rPr lang="vi-VN" sz="4400" b="1">
                <a:latin typeface="Arial" panose="020B0604020202020204" pitchFamily="34" charset="0"/>
                <a:cs typeface="Arial" panose="020B0604020202020204" pitchFamily="34" charset="0"/>
              </a:rPr>
              <a:t>Hadoop</a:t>
            </a: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49085" y="293477"/>
            <a:ext cx="1091305" cy="1036434"/>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849085" y="1593123"/>
            <a:ext cx="1064622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effectLst/>
                <a:latin typeface="Times New Roman" panose="02020603050405020304" pitchFamily="18" charset="0"/>
                <a:ea typeface="Calibri" panose="020F0502020204030204" pitchFamily="34" charset="0"/>
              </a:rPr>
              <a:t>Hadoop</a:t>
            </a:r>
            <a:endParaRPr lang="en-MY" dirty="0"/>
          </a:p>
        </p:txBody>
      </p:sp>
      <p:pic>
        <p:nvPicPr>
          <p:cNvPr id="4" name="Hình ảnh 3">
            <a:extLst>
              <a:ext uri="{FF2B5EF4-FFF2-40B4-BE49-F238E27FC236}">
                <a16:creationId xmlns:a16="http://schemas.microsoft.com/office/drawing/2014/main" id="{38BFEC2B-A3D1-6FD5-7200-8DFBE09BDDB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278500" y="2031318"/>
            <a:ext cx="1091305" cy="1036434"/>
          </a:xfrm>
          <a:prstGeom prst="rect">
            <a:avLst/>
          </a:prstGeom>
        </p:spPr>
      </p:pic>
      <p:sp>
        <p:nvSpPr>
          <p:cNvPr id="5" name="TextBox 85">
            <a:extLst>
              <a:ext uri="{FF2B5EF4-FFF2-40B4-BE49-F238E27FC236}">
                <a16:creationId xmlns:a16="http://schemas.microsoft.com/office/drawing/2014/main" id="{CB5E88BE-C7A2-80EB-70C8-51041869C2B9}"/>
              </a:ext>
            </a:extLst>
          </p:cNvPr>
          <p:cNvSpPr txBox="1"/>
          <p:nvPr/>
        </p:nvSpPr>
        <p:spPr>
          <a:xfrm>
            <a:off x="2799220" y="1661513"/>
            <a:ext cx="7813938" cy="400110"/>
          </a:xfrm>
          <a:prstGeom prst="rect">
            <a:avLst/>
          </a:prstGeom>
          <a:noFill/>
        </p:spPr>
        <p:txBody>
          <a:bodyPr wrap="square" rtlCol="0">
            <a:spAutoFit/>
          </a:bodyPr>
          <a:lstStyle/>
          <a:p>
            <a:pPr lvl="0"/>
            <a:r>
              <a:rPr lang="en-US" sz="2000" b="1" dirty="0">
                <a:latin typeface="Arial (Thân)"/>
              </a:rPr>
              <a:t>Hadoop </a:t>
            </a:r>
            <a:r>
              <a:rPr lang="en-US" sz="2000" b="1" dirty="0" err="1">
                <a:latin typeface="Arial (Thân)"/>
              </a:rPr>
              <a:t>là</a:t>
            </a:r>
            <a:r>
              <a:rPr lang="en-US" sz="2000" b="1" dirty="0">
                <a:latin typeface="Arial (Thân)"/>
              </a:rPr>
              <a:t> </a:t>
            </a:r>
            <a:r>
              <a:rPr lang="en-US" sz="2000" b="1" dirty="0" err="1">
                <a:latin typeface="Arial (Thân)"/>
              </a:rPr>
              <a:t>gì</a:t>
            </a:r>
            <a:r>
              <a:rPr lang="en-US" sz="2000" b="1" dirty="0">
                <a:latin typeface="Arial (Thân)"/>
              </a:rPr>
              <a:t>?</a:t>
            </a:r>
          </a:p>
        </p:txBody>
      </p:sp>
      <p:sp>
        <p:nvSpPr>
          <p:cNvPr id="6" name="TextBox 85">
            <a:extLst>
              <a:ext uri="{FF2B5EF4-FFF2-40B4-BE49-F238E27FC236}">
                <a16:creationId xmlns:a16="http://schemas.microsoft.com/office/drawing/2014/main" id="{481A60CA-3877-A110-6322-B7E3C7C7DBDA}"/>
              </a:ext>
            </a:extLst>
          </p:cNvPr>
          <p:cNvSpPr txBox="1"/>
          <p:nvPr/>
        </p:nvSpPr>
        <p:spPr>
          <a:xfrm>
            <a:off x="2839047" y="1961574"/>
            <a:ext cx="7813938" cy="5355312"/>
          </a:xfrm>
          <a:prstGeom prst="rect">
            <a:avLst/>
          </a:prstGeom>
          <a:noFill/>
        </p:spPr>
        <p:txBody>
          <a:bodyPr wrap="square" rtlCol="0">
            <a:spAutoFit/>
          </a:bodyPr>
          <a:lstStyle/>
          <a:p>
            <a:pPr lvl="0"/>
            <a:r>
              <a:rPr lang="en-US" sz="2000" dirty="0">
                <a:latin typeface="Arial (Thân)"/>
              </a:rPr>
              <a:t>	Apache framework</a:t>
            </a:r>
          </a:p>
          <a:p>
            <a:r>
              <a:rPr lang="en-US" sz="2000" b="1" dirty="0" err="1">
                <a:latin typeface="Arial (Thân)"/>
              </a:rPr>
              <a:t>Thành</a:t>
            </a:r>
            <a:r>
              <a:rPr lang="en-US" sz="2000" b="1" dirty="0">
                <a:latin typeface="Arial (Thân)"/>
              </a:rPr>
              <a:t> </a:t>
            </a:r>
            <a:r>
              <a:rPr lang="en-US" sz="2000" b="1" dirty="0" err="1">
                <a:latin typeface="Arial (Thân)"/>
              </a:rPr>
              <a:t>phần</a:t>
            </a:r>
            <a:r>
              <a:rPr lang="en-US" sz="2000" b="1" dirty="0">
                <a:latin typeface="Arial (Thân)"/>
              </a:rPr>
              <a:t> </a:t>
            </a:r>
            <a:r>
              <a:rPr lang="en-US" sz="2000" b="1" dirty="0" err="1">
                <a:latin typeface="Arial (Thân)"/>
              </a:rPr>
              <a:t>chính</a:t>
            </a:r>
            <a:r>
              <a:rPr lang="en-US" sz="2000" b="1" dirty="0">
                <a:latin typeface="Arial (Thân)"/>
              </a:rPr>
              <a:t>?</a:t>
            </a:r>
          </a:p>
          <a:p>
            <a:r>
              <a:rPr lang="en-US" sz="2000" dirty="0">
                <a:latin typeface="Arial (Thân)"/>
              </a:rPr>
              <a:t>	Hadoop Distributed File System (HDFS) </a:t>
            </a:r>
          </a:p>
          <a:p>
            <a:r>
              <a:rPr lang="en-US" sz="2000" dirty="0">
                <a:latin typeface="Arial (Thân)"/>
              </a:rPr>
              <a:t>	MapReduce</a:t>
            </a:r>
          </a:p>
          <a:p>
            <a:r>
              <a:rPr lang="en-US" sz="2000" dirty="0">
                <a:latin typeface="Arial (Thân)"/>
              </a:rPr>
              <a:t>	Yet-Another-Resource-Negotiator</a:t>
            </a:r>
          </a:p>
          <a:p>
            <a:r>
              <a:rPr lang="en-US" sz="2000" b="1" dirty="0" err="1">
                <a:latin typeface="Arial (Thân)"/>
              </a:rPr>
              <a:t>Kiến</a:t>
            </a:r>
            <a:r>
              <a:rPr lang="en-US" sz="2000" b="1" dirty="0">
                <a:latin typeface="Arial (Thân)"/>
              </a:rPr>
              <a:t> </a:t>
            </a:r>
            <a:r>
              <a:rPr lang="en-US" sz="2000" b="1" dirty="0" err="1">
                <a:latin typeface="Arial (Thân)"/>
              </a:rPr>
              <a:t>trúc</a:t>
            </a:r>
            <a:r>
              <a:rPr lang="en-US" sz="2000" b="1" dirty="0">
                <a:latin typeface="Arial (Thân)"/>
              </a:rPr>
              <a:t> Hadoop </a:t>
            </a:r>
            <a:r>
              <a:rPr lang="en-US" sz="2000" b="1" dirty="0" err="1">
                <a:latin typeface="Arial (Thân)"/>
              </a:rPr>
              <a:t>là</a:t>
            </a:r>
            <a:r>
              <a:rPr lang="en-US" sz="2000" b="1" dirty="0">
                <a:latin typeface="Arial (Thân)"/>
              </a:rPr>
              <a:t> </a:t>
            </a:r>
            <a:r>
              <a:rPr lang="en-US" sz="2000" b="1" dirty="0" err="1">
                <a:latin typeface="Arial (Thân)"/>
              </a:rPr>
              <a:t>gì</a:t>
            </a:r>
            <a:r>
              <a:rPr lang="en-US" sz="2000" b="1" dirty="0">
                <a:latin typeface="Arial (Thân)"/>
              </a:rPr>
              <a:t>?</a:t>
            </a:r>
          </a:p>
          <a:p>
            <a:r>
              <a:rPr lang="en-US" sz="2000" dirty="0" err="1">
                <a:latin typeface="Arial (Thân)"/>
              </a:rPr>
              <a:t>Một</a:t>
            </a:r>
            <a:r>
              <a:rPr lang="en-US" sz="2000" dirty="0">
                <a:latin typeface="Arial (Thân)"/>
              </a:rPr>
              <a:t> </a:t>
            </a:r>
            <a:r>
              <a:rPr lang="en-US" sz="2000" dirty="0" err="1">
                <a:latin typeface="Arial (Thân)"/>
              </a:rPr>
              <a:t>cụm</a:t>
            </a:r>
            <a:r>
              <a:rPr lang="en-US" sz="2000" dirty="0">
                <a:latin typeface="Arial (Thân)"/>
              </a:rPr>
              <a:t> Hadoop </a:t>
            </a:r>
            <a:r>
              <a:rPr lang="en-US" sz="2000" dirty="0" err="1">
                <a:latin typeface="Arial (Thân)"/>
              </a:rPr>
              <a:t>nhỏ</a:t>
            </a:r>
            <a:r>
              <a:rPr lang="en-US" sz="2000" dirty="0">
                <a:latin typeface="Arial (Thân)"/>
              </a:rPr>
              <a:t> </a:t>
            </a:r>
            <a:r>
              <a:rPr lang="en-US" sz="2000" dirty="0" err="1">
                <a:latin typeface="Arial (Thân)"/>
              </a:rPr>
              <a:t>gồm</a:t>
            </a:r>
            <a:r>
              <a:rPr lang="en-US" sz="2000" dirty="0">
                <a:latin typeface="Arial (Thân)"/>
              </a:rPr>
              <a:t>: 1 master node </a:t>
            </a:r>
            <a:r>
              <a:rPr lang="en-US" sz="2000" dirty="0" err="1">
                <a:latin typeface="Arial (Thân)"/>
              </a:rPr>
              <a:t>và</a:t>
            </a:r>
            <a:r>
              <a:rPr lang="en-US" sz="2000" dirty="0">
                <a:latin typeface="Arial (Thân)"/>
              </a:rPr>
              <a:t> </a:t>
            </a:r>
            <a:r>
              <a:rPr lang="en-US" sz="2000" dirty="0" err="1">
                <a:latin typeface="Arial (Thân)"/>
              </a:rPr>
              <a:t>nhiều</a:t>
            </a:r>
            <a:r>
              <a:rPr lang="en-US" sz="2000" dirty="0">
                <a:latin typeface="Arial (Thân)"/>
              </a:rPr>
              <a:t> worker/slave node.</a:t>
            </a:r>
          </a:p>
          <a:p>
            <a:r>
              <a:rPr lang="en-US" sz="2000" dirty="0">
                <a:latin typeface="Arial (Thân)"/>
              </a:rPr>
              <a:t>	Master node: </a:t>
            </a:r>
            <a:r>
              <a:rPr lang="en-US" sz="2000" dirty="0" err="1">
                <a:latin typeface="Arial (Thân)"/>
              </a:rPr>
              <a:t>JobTracker</a:t>
            </a:r>
            <a:r>
              <a:rPr lang="en-US" sz="2000" dirty="0">
                <a:latin typeface="Arial (Thân)"/>
              </a:rPr>
              <a:t>, </a:t>
            </a:r>
            <a:r>
              <a:rPr lang="en-US" sz="2000" dirty="0" err="1">
                <a:latin typeface="Arial (Thân)"/>
              </a:rPr>
              <a:t>TaskTracker</a:t>
            </a:r>
            <a:r>
              <a:rPr lang="en-US" sz="2000" dirty="0">
                <a:latin typeface="Arial (Thân)"/>
              </a:rPr>
              <a:t>, </a:t>
            </a:r>
            <a:r>
              <a:rPr lang="en-US" sz="2000" dirty="0" err="1">
                <a:latin typeface="Arial (Thân)"/>
              </a:rPr>
              <a:t>NameNode</a:t>
            </a:r>
            <a:r>
              <a:rPr lang="en-US" sz="2000" dirty="0">
                <a:latin typeface="Arial (Thân)"/>
              </a:rPr>
              <a:t>, </a:t>
            </a:r>
            <a:r>
              <a:rPr lang="en-US" sz="2000" dirty="0" err="1">
                <a:latin typeface="Arial (Thân)"/>
              </a:rPr>
              <a:t>và</a:t>
            </a:r>
            <a:r>
              <a:rPr lang="en-US" sz="2000" dirty="0">
                <a:latin typeface="Arial (Thân)"/>
              </a:rPr>
              <a:t> 	</a:t>
            </a:r>
            <a:r>
              <a:rPr lang="en-US" sz="2000" dirty="0" err="1">
                <a:latin typeface="Arial (Thân)"/>
              </a:rPr>
              <a:t>DataNode</a:t>
            </a:r>
            <a:r>
              <a:rPr lang="en-US" sz="2000" dirty="0">
                <a:latin typeface="Arial (Thân)"/>
              </a:rPr>
              <a:t>. </a:t>
            </a:r>
          </a:p>
          <a:p>
            <a:r>
              <a:rPr lang="en-US" sz="2000" dirty="0">
                <a:latin typeface="Arial (Thân)"/>
              </a:rPr>
              <a:t>	Slave node:  </a:t>
            </a:r>
            <a:r>
              <a:rPr lang="en-US" sz="2000" dirty="0" err="1">
                <a:latin typeface="Arial (Thân)"/>
              </a:rPr>
              <a:t>DataNode</a:t>
            </a:r>
            <a:r>
              <a:rPr lang="en-US" sz="2000" dirty="0">
                <a:latin typeface="Arial (Thân)"/>
              </a:rPr>
              <a:t>, </a:t>
            </a:r>
            <a:r>
              <a:rPr lang="en-US" sz="2000" dirty="0" err="1">
                <a:latin typeface="Arial (Thân)"/>
              </a:rPr>
              <a:t>và</a:t>
            </a:r>
            <a:r>
              <a:rPr lang="en-US" sz="2000" dirty="0">
                <a:latin typeface="Arial (Thân)"/>
              </a:rPr>
              <a:t> </a:t>
            </a:r>
            <a:r>
              <a:rPr lang="en-US" sz="2000" dirty="0" err="1">
                <a:latin typeface="Arial (Thân)"/>
              </a:rPr>
              <a:t>TaskTracker</a:t>
            </a:r>
            <a:r>
              <a:rPr lang="en-US" sz="2000" dirty="0">
                <a:latin typeface="Arial (Thân)"/>
              </a:rPr>
              <a:t>.</a:t>
            </a:r>
          </a:p>
          <a:p>
            <a:r>
              <a:rPr lang="en-US" sz="2000" b="1" dirty="0">
                <a:latin typeface="Arial (Thân)"/>
              </a:rPr>
              <a:t>MapReduce?</a:t>
            </a:r>
          </a:p>
          <a:p>
            <a:r>
              <a:rPr lang="en-US" sz="2000" dirty="0" err="1">
                <a:latin typeface="Arial (Thân)"/>
              </a:rPr>
              <a:t>Kỹ</a:t>
            </a:r>
            <a:r>
              <a:rPr lang="en-US" sz="2000" dirty="0">
                <a:latin typeface="Arial (Thân)"/>
              </a:rPr>
              <a:t> </a:t>
            </a:r>
            <a:r>
              <a:rPr lang="en-US" sz="2000" dirty="0" err="1">
                <a:latin typeface="Arial (Thân)"/>
              </a:rPr>
              <a:t>thuật</a:t>
            </a:r>
            <a:r>
              <a:rPr lang="en-US" sz="2000" dirty="0">
                <a:latin typeface="Arial (Thân)"/>
              </a:rPr>
              <a:t> </a:t>
            </a:r>
            <a:r>
              <a:rPr lang="en-US" sz="2000" dirty="0" err="1">
                <a:latin typeface="Arial (Thân)"/>
              </a:rPr>
              <a:t>xử</a:t>
            </a:r>
            <a:r>
              <a:rPr lang="en-US" sz="2000" dirty="0">
                <a:latin typeface="Arial (Thân)"/>
              </a:rPr>
              <a:t> </a:t>
            </a:r>
            <a:r>
              <a:rPr lang="en-US" sz="2000" dirty="0" err="1">
                <a:latin typeface="Arial (Thân)"/>
              </a:rPr>
              <a:t>lý</a:t>
            </a:r>
            <a:r>
              <a:rPr lang="en-US" sz="2000" dirty="0">
                <a:latin typeface="Arial (Thân)"/>
              </a:rPr>
              <a:t> </a:t>
            </a:r>
            <a:r>
              <a:rPr lang="en-US" sz="2000" dirty="0" err="1">
                <a:latin typeface="Arial (Thân)"/>
              </a:rPr>
              <a:t>và</a:t>
            </a:r>
            <a:r>
              <a:rPr lang="en-US" sz="2000" dirty="0">
                <a:latin typeface="Arial (Thân)"/>
              </a:rPr>
              <a:t> </a:t>
            </a:r>
            <a:r>
              <a:rPr lang="en-US" sz="2000" dirty="0" err="1">
                <a:latin typeface="Arial (Thân)"/>
              </a:rPr>
              <a:t>là</a:t>
            </a:r>
            <a:r>
              <a:rPr lang="en-US" sz="2000" dirty="0">
                <a:latin typeface="Arial (Thân)"/>
              </a:rPr>
              <a:t> </a:t>
            </a:r>
            <a:r>
              <a:rPr lang="en-US" sz="2000" dirty="0" err="1">
                <a:latin typeface="Arial (Thân)"/>
              </a:rPr>
              <a:t>một</a:t>
            </a:r>
            <a:r>
              <a:rPr lang="en-US" sz="2000" dirty="0">
                <a:latin typeface="Arial (Thân)"/>
              </a:rPr>
              <a:t> </a:t>
            </a:r>
            <a:r>
              <a:rPr lang="en-US" sz="2000" dirty="0" err="1">
                <a:latin typeface="Arial (Thân)"/>
              </a:rPr>
              <a:t>mô</a:t>
            </a:r>
            <a:r>
              <a:rPr lang="en-US" sz="2000" dirty="0">
                <a:latin typeface="Arial (Thân)"/>
              </a:rPr>
              <a:t> </a:t>
            </a:r>
            <a:r>
              <a:rPr lang="en-US" sz="2000" dirty="0" err="1">
                <a:latin typeface="Arial (Thân)"/>
              </a:rPr>
              <a:t>hình</a:t>
            </a:r>
            <a:r>
              <a:rPr lang="en-US" sz="2000" dirty="0">
                <a:latin typeface="Arial (Thân)"/>
              </a:rPr>
              <a:t> </a:t>
            </a:r>
            <a:r>
              <a:rPr lang="en-US" sz="2000" dirty="0" err="1">
                <a:latin typeface="Arial (Thân)"/>
              </a:rPr>
              <a:t>lập</a:t>
            </a:r>
            <a:r>
              <a:rPr lang="en-US" sz="2000" dirty="0">
                <a:latin typeface="Arial (Thân)"/>
              </a:rPr>
              <a:t> </a:t>
            </a:r>
            <a:r>
              <a:rPr lang="en-US" sz="2000" dirty="0" err="1">
                <a:latin typeface="Arial (Thân)"/>
              </a:rPr>
              <a:t>trình</a:t>
            </a:r>
            <a:r>
              <a:rPr lang="en-US" sz="2000" dirty="0">
                <a:latin typeface="Arial (Thân)"/>
              </a:rPr>
              <a:t> </a:t>
            </a:r>
            <a:r>
              <a:rPr lang="en-US" sz="2000" dirty="0" err="1">
                <a:latin typeface="Arial (Thân)"/>
              </a:rPr>
              <a:t>cho</a:t>
            </a:r>
            <a:r>
              <a:rPr lang="en-US" sz="2000" dirty="0">
                <a:latin typeface="Arial (Thân)"/>
              </a:rPr>
              <a:t> </a:t>
            </a:r>
            <a:r>
              <a:rPr lang="en-US" sz="2000" dirty="0" err="1">
                <a:latin typeface="Arial (Thân)"/>
              </a:rPr>
              <a:t>tính</a:t>
            </a:r>
            <a:r>
              <a:rPr lang="en-US" sz="2000" dirty="0">
                <a:latin typeface="Arial (Thân)"/>
              </a:rPr>
              <a:t> </a:t>
            </a:r>
            <a:r>
              <a:rPr lang="en-US" sz="2000" dirty="0" err="1">
                <a:latin typeface="Arial (Thân)"/>
              </a:rPr>
              <a:t>toán</a:t>
            </a:r>
            <a:r>
              <a:rPr lang="en-US" sz="2000" dirty="0">
                <a:latin typeface="Arial (Thân)"/>
              </a:rPr>
              <a:t> </a:t>
            </a:r>
            <a:r>
              <a:rPr lang="en-US" sz="2000" dirty="0" err="1">
                <a:latin typeface="Arial (Thân)"/>
              </a:rPr>
              <a:t>phân</a:t>
            </a:r>
            <a:r>
              <a:rPr lang="en-US" sz="2000" dirty="0">
                <a:latin typeface="Arial (Thân)"/>
              </a:rPr>
              <a:t> </a:t>
            </a:r>
            <a:r>
              <a:rPr lang="en-US" sz="2000" dirty="0" err="1">
                <a:latin typeface="Arial (Thân)"/>
              </a:rPr>
              <a:t>tán</a:t>
            </a:r>
            <a:endParaRPr lang="en-US" sz="2000" dirty="0">
              <a:latin typeface="Arial (Thân)"/>
            </a:endParaRPr>
          </a:p>
          <a:p>
            <a:r>
              <a:rPr lang="en-US" sz="2000" dirty="0">
                <a:latin typeface="Arial (Thân)"/>
              </a:rPr>
              <a:t>Hadoop MapReduce </a:t>
            </a:r>
            <a:r>
              <a:rPr lang="en-US" sz="2000" dirty="0" err="1">
                <a:latin typeface="Arial (Thân)"/>
              </a:rPr>
              <a:t>là</a:t>
            </a:r>
            <a:r>
              <a:rPr lang="en-US" sz="2000" dirty="0">
                <a:latin typeface="Arial (Thân)"/>
              </a:rPr>
              <a:t> </a:t>
            </a:r>
            <a:r>
              <a:rPr lang="en-US" sz="2000" dirty="0" err="1">
                <a:latin typeface="Arial (Thân)"/>
              </a:rPr>
              <a:t>một</a:t>
            </a:r>
            <a:r>
              <a:rPr lang="en-US" sz="2000" dirty="0">
                <a:latin typeface="Arial (Thân)"/>
              </a:rPr>
              <a:t> </a:t>
            </a:r>
            <a:r>
              <a:rPr lang="en-US" sz="2000" dirty="0" err="1">
                <a:latin typeface="Arial (Thân)"/>
              </a:rPr>
              <a:t>khung</a:t>
            </a:r>
            <a:r>
              <a:rPr lang="en-US" sz="2000" dirty="0">
                <a:latin typeface="Arial (Thân)"/>
              </a:rPr>
              <a:t> </a:t>
            </a:r>
            <a:r>
              <a:rPr lang="en-US" sz="2000" dirty="0" err="1">
                <a:latin typeface="Arial (Thân)"/>
              </a:rPr>
              <a:t>xử</a:t>
            </a:r>
            <a:r>
              <a:rPr lang="en-US" sz="2000" dirty="0">
                <a:latin typeface="Arial (Thân)"/>
              </a:rPr>
              <a:t> </a:t>
            </a:r>
            <a:r>
              <a:rPr lang="en-US" sz="2000" dirty="0" err="1">
                <a:latin typeface="Arial (Thân)"/>
              </a:rPr>
              <a:t>lý</a:t>
            </a:r>
            <a:r>
              <a:rPr lang="en-US" sz="2000" dirty="0">
                <a:latin typeface="Arial (Thân)"/>
              </a:rPr>
              <a:t> </a:t>
            </a:r>
            <a:r>
              <a:rPr lang="en-US" sz="2000" dirty="0" err="1">
                <a:latin typeface="Arial (Thân)"/>
              </a:rPr>
              <a:t>dữ</a:t>
            </a:r>
            <a:r>
              <a:rPr lang="en-US" sz="2000" dirty="0">
                <a:latin typeface="Arial (Thân)"/>
              </a:rPr>
              <a:t> </a:t>
            </a:r>
            <a:r>
              <a:rPr lang="en-US" sz="2000" dirty="0" err="1">
                <a:latin typeface="Arial (Thân)"/>
              </a:rPr>
              <a:t>liệu</a:t>
            </a:r>
            <a:r>
              <a:rPr lang="en-US" sz="2000" dirty="0">
                <a:latin typeface="Arial (Thân)"/>
              </a:rPr>
              <a:t> </a:t>
            </a:r>
            <a:r>
              <a:rPr lang="en-US" sz="2000" dirty="0" err="1">
                <a:latin typeface="Arial (Thân)"/>
              </a:rPr>
              <a:t>của</a:t>
            </a:r>
            <a:r>
              <a:rPr lang="en-US" sz="2000" dirty="0">
                <a:latin typeface="Arial (Thân)"/>
              </a:rPr>
              <a:t> Hadoop </a:t>
            </a:r>
            <a:r>
              <a:rPr lang="en-US" sz="2000" dirty="0" err="1">
                <a:latin typeface="Arial (Thân)"/>
              </a:rPr>
              <a:t>xây</a:t>
            </a:r>
            <a:r>
              <a:rPr lang="en-US" sz="2000" dirty="0">
                <a:latin typeface="Arial (Thân)"/>
              </a:rPr>
              <a:t> </a:t>
            </a:r>
            <a:r>
              <a:rPr lang="en-US" sz="2000" dirty="0" err="1">
                <a:latin typeface="Arial (Thân)"/>
              </a:rPr>
              <a:t>dựng</a:t>
            </a:r>
            <a:r>
              <a:rPr lang="en-US" sz="2000" dirty="0">
                <a:latin typeface="Arial (Thân)"/>
              </a:rPr>
              <a:t> </a:t>
            </a:r>
            <a:r>
              <a:rPr lang="en-US" sz="2000" dirty="0" err="1">
                <a:latin typeface="Arial (Thân)"/>
              </a:rPr>
              <a:t>dựa</a:t>
            </a:r>
            <a:r>
              <a:rPr lang="en-US" sz="2000" dirty="0">
                <a:latin typeface="Arial (Thân)"/>
              </a:rPr>
              <a:t> </a:t>
            </a:r>
            <a:r>
              <a:rPr lang="en-US" sz="2000" dirty="0" err="1">
                <a:latin typeface="Arial (Thân)"/>
              </a:rPr>
              <a:t>trên</a:t>
            </a:r>
            <a:r>
              <a:rPr lang="en-US" sz="2000" dirty="0">
                <a:latin typeface="Arial (Thân)"/>
              </a:rPr>
              <a:t> ý </a:t>
            </a:r>
            <a:r>
              <a:rPr lang="en-US" sz="2000" dirty="0" err="1">
                <a:latin typeface="Arial (Thân)"/>
              </a:rPr>
              <a:t>tưởng</a:t>
            </a:r>
            <a:r>
              <a:rPr lang="en-US" sz="2000" dirty="0">
                <a:latin typeface="Arial (Thân)"/>
              </a:rPr>
              <a:t> </a:t>
            </a:r>
            <a:r>
              <a:rPr lang="en-US" sz="2000" dirty="0" err="1">
                <a:latin typeface="Arial (Thân)"/>
              </a:rPr>
              <a:t>của</a:t>
            </a:r>
            <a:r>
              <a:rPr lang="en-US" sz="2000" dirty="0">
                <a:latin typeface="Arial (Thân)"/>
              </a:rPr>
              <a:t> MapReduce</a:t>
            </a:r>
            <a:endParaRPr lang="en-US" sz="2000" b="1" dirty="0">
              <a:latin typeface="Arial (Thân)"/>
            </a:endParaRPr>
          </a:p>
          <a:p>
            <a:pPr lvl="0"/>
            <a:r>
              <a:rPr lang="en-US" dirty="0">
                <a:latin typeface="Arial (Thân)"/>
              </a:rPr>
              <a:t> </a:t>
            </a:r>
          </a:p>
          <a:p>
            <a:pPr lvl="0"/>
            <a:endParaRPr lang="en-US" sz="2400" b="1" dirty="0">
              <a:latin typeface="Arial (Thân)"/>
            </a:endParaRPr>
          </a:p>
        </p:txBody>
      </p:sp>
      <p:pic>
        <p:nvPicPr>
          <p:cNvPr id="10" name="Hình ảnh 9">
            <a:extLst>
              <a:ext uri="{FF2B5EF4-FFF2-40B4-BE49-F238E27FC236}">
                <a16:creationId xmlns:a16="http://schemas.microsoft.com/office/drawing/2014/main" id="{33C97272-98EF-E9E2-2DF0-EEEAF19D0DF0}"/>
              </a:ext>
            </a:extLst>
          </p:cNvPr>
          <p:cNvPicPr>
            <a:picLocks noChangeAspect="1"/>
          </p:cNvPicPr>
          <p:nvPr/>
        </p:nvPicPr>
        <p:blipFill>
          <a:blip r:embed="rId8"/>
          <a:stretch>
            <a:fillRect/>
          </a:stretch>
        </p:blipFill>
        <p:spPr>
          <a:xfrm>
            <a:off x="1041733" y="5589516"/>
            <a:ext cx="1797314" cy="573879"/>
          </a:xfrm>
          <a:prstGeom prst="flowChartAlternateProcess">
            <a:avLst/>
          </a:prstGeom>
        </p:spPr>
      </p:pic>
      <p:pic>
        <p:nvPicPr>
          <p:cNvPr id="11" name="Hình ảnh 10">
            <a:extLst>
              <a:ext uri="{FF2B5EF4-FFF2-40B4-BE49-F238E27FC236}">
                <a16:creationId xmlns:a16="http://schemas.microsoft.com/office/drawing/2014/main" id="{0A66C344-80A8-35A6-C6F5-0EAEF4F06586}"/>
              </a:ext>
            </a:extLst>
          </p:cNvPr>
          <p:cNvPicPr>
            <a:picLocks noChangeAspect="1"/>
          </p:cNvPicPr>
          <p:nvPr/>
        </p:nvPicPr>
        <p:blipFill>
          <a:blip r:embed="rId8"/>
          <a:stretch>
            <a:fillRect/>
          </a:stretch>
        </p:blipFill>
        <p:spPr>
          <a:xfrm>
            <a:off x="1058575" y="2149360"/>
            <a:ext cx="1797314" cy="573879"/>
          </a:xfrm>
          <a:prstGeom prst="flowChartAlternateProcess">
            <a:avLst/>
          </a:prstGeom>
        </p:spPr>
      </p:pic>
      <p:sp>
        <p:nvSpPr>
          <p:cNvPr id="17" name="Hộp Văn bản 16">
            <a:extLst>
              <a:ext uri="{FF2B5EF4-FFF2-40B4-BE49-F238E27FC236}">
                <a16:creationId xmlns:a16="http://schemas.microsoft.com/office/drawing/2014/main" id="{00799C90-7210-8B38-FFE7-B9936DA3A402}"/>
              </a:ext>
            </a:extLst>
          </p:cNvPr>
          <p:cNvSpPr txBox="1"/>
          <p:nvPr/>
        </p:nvSpPr>
        <p:spPr>
          <a:xfrm>
            <a:off x="2839047" y="1599552"/>
            <a:ext cx="3136739" cy="1323439"/>
          </a:xfrm>
          <a:prstGeom prst="rect">
            <a:avLst/>
          </a:prstGeom>
          <a:noFill/>
        </p:spPr>
        <p:txBody>
          <a:bodyPr wrap="square" rtlCol="0">
            <a:spAutoFit/>
          </a:bodyPr>
          <a:lstStyle/>
          <a:p>
            <a:r>
              <a:rPr lang="en-US" sz="2000" dirty="0">
                <a:latin typeface="Arial (Thân)"/>
              </a:rPr>
              <a:t>1. Mapper</a:t>
            </a:r>
          </a:p>
          <a:p>
            <a:r>
              <a:rPr lang="en-US" sz="2000" dirty="0">
                <a:latin typeface="Arial (Thân)"/>
              </a:rPr>
              <a:t>2. Shuffle and sorting</a:t>
            </a:r>
          </a:p>
          <a:p>
            <a:r>
              <a:rPr lang="en-US" sz="2000" dirty="0">
                <a:latin typeface="Arial (Thân)"/>
              </a:rPr>
              <a:t>3. Reducer</a:t>
            </a:r>
          </a:p>
          <a:p>
            <a:endParaRPr lang="vi-VN" sz="2000" dirty="0"/>
          </a:p>
        </p:txBody>
      </p:sp>
      <p:pic>
        <p:nvPicPr>
          <p:cNvPr id="18" name="Hình ảnh 17" descr="Diagram&#10;&#10;Description automatically generated">
            <a:extLst>
              <a:ext uri="{FF2B5EF4-FFF2-40B4-BE49-F238E27FC236}">
                <a16:creationId xmlns:a16="http://schemas.microsoft.com/office/drawing/2014/main" id="{8191DE49-F3AF-9497-9A25-5AEEC14E802D}"/>
              </a:ext>
            </a:extLst>
          </p:cNvPr>
          <p:cNvPicPr>
            <a:picLocks noChangeAspect="1"/>
          </p:cNvPicPr>
          <p:nvPr/>
        </p:nvPicPr>
        <p:blipFill>
          <a:blip r:embed="rId9"/>
          <a:stretch>
            <a:fillRect/>
          </a:stretch>
        </p:blipFill>
        <p:spPr>
          <a:xfrm>
            <a:off x="2812597" y="2949639"/>
            <a:ext cx="8042598" cy="3741183"/>
          </a:xfrm>
          <a:prstGeom prst="rect">
            <a:avLst/>
          </a:prstGeom>
        </p:spPr>
      </p:pic>
      <p:sp>
        <p:nvSpPr>
          <p:cNvPr id="19" name="Hộp Văn bản 18">
            <a:extLst>
              <a:ext uri="{FF2B5EF4-FFF2-40B4-BE49-F238E27FC236}">
                <a16:creationId xmlns:a16="http://schemas.microsoft.com/office/drawing/2014/main" id="{66830053-1630-6DC8-E7D8-D53C91A7F22E}"/>
              </a:ext>
            </a:extLst>
          </p:cNvPr>
          <p:cNvSpPr txBox="1"/>
          <p:nvPr/>
        </p:nvSpPr>
        <p:spPr>
          <a:xfrm>
            <a:off x="2852832" y="1643972"/>
            <a:ext cx="9468091" cy="4708981"/>
          </a:xfrm>
          <a:prstGeom prst="rect">
            <a:avLst/>
          </a:prstGeom>
          <a:noFill/>
        </p:spPr>
        <p:txBody>
          <a:bodyPr wrap="square" rtlCol="0">
            <a:spAutoFit/>
          </a:bodyPr>
          <a:lstStyle/>
          <a:p>
            <a:pPr>
              <a:spcBef>
                <a:spcPts val="1200"/>
              </a:spcBef>
            </a:pPr>
            <a:r>
              <a:rPr lang="en-US" sz="2000" b="1" kern="0" dirty="0" err="1">
                <a:effectLst/>
                <a:latin typeface="Arial (Thân)"/>
                <a:ea typeface="Times New Roman" panose="02020603050405020304" pitchFamily="18" charset="0"/>
                <a:cs typeface="Times New Roman" panose="02020603050405020304" pitchFamily="18" charset="0"/>
              </a:rPr>
              <a:t>Ưu</a:t>
            </a:r>
            <a:r>
              <a:rPr lang="en-US" sz="2000" b="1" kern="0" dirty="0">
                <a:effectLst/>
                <a:latin typeface="Arial (Thân)"/>
                <a:ea typeface="Times New Roman" panose="02020603050405020304" pitchFamily="18" charset="0"/>
                <a:cs typeface="Times New Roman" panose="02020603050405020304" pitchFamily="18" charset="0"/>
              </a:rPr>
              <a:t> </a:t>
            </a:r>
            <a:r>
              <a:rPr lang="en-US" sz="2000" b="1" kern="0" dirty="0" err="1">
                <a:effectLst/>
                <a:latin typeface="Arial (Thân)"/>
                <a:ea typeface="Times New Roman" panose="02020603050405020304" pitchFamily="18" charset="0"/>
                <a:cs typeface="Times New Roman" panose="02020603050405020304" pitchFamily="18" charset="0"/>
              </a:rPr>
              <a:t>điểm</a:t>
            </a:r>
            <a:r>
              <a:rPr lang="en-US" sz="2000" b="1" kern="0" dirty="0">
                <a:effectLst/>
                <a:latin typeface="Arial (Thân)"/>
                <a:ea typeface="Times New Roman" panose="02020603050405020304" pitchFamily="18" charset="0"/>
                <a:cs typeface="Times New Roman" panose="02020603050405020304" pitchFamily="18" charset="0"/>
              </a:rPr>
              <a:t> </a:t>
            </a:r>
            <a:r>
              <a:rPr lang="en-US" sz="2000" b="1" kern="0" dirty="0" err="1">
                <a:effectLst/>
                <a:latin typeface="Arial (Thân)"/>
                <a:ea typeface="Times New Roman" panose="02020603050405020304" pitchFamily="18" charset="0"/>
                <a:cs typeface="Times New Roman" panose="02020603050405020304" pitchFamily="18" charset="0"/>
              </a:rPr>
              <a:t>của</a:t>
            </a:r>
            <a:r>
              <a:rPr lang="en-US" sz="2000" b="1" kern="0" dirty="0">
                <a:effectLst/>
                <a:latin typeface="Arial (Thân)"/>
                <a:ea typeface="Times New Roman" panose="02020603050405020304" pitchFamily="18" charset="0"/>
                <a:cs typeface="Times New Roman" panose="02020603050405020304" pitchFamily="18" charset="0"/>
              </a:rPr>
              <a:t> Hadoop MapReduce</a:t>
            </a:r>
          </a:p>
          <a:p>
            <a:r>
              <a:rPr lang="en-US" sz="2000" b="1" dirty="0" err="1">
                <a:effectLst/>
                <a:latin typeface="Arial (Thân)"/>
                <a:ea typeface="Times New Roman" panose="02020603050405020304" pitchFamily="18" charset="0"/>
              </a:rPr>
              <a:t>Hỗ</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trợ</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xử</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lý</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và</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tính</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toán</a:t>
            </a:r>
            <a:r>
              <a:rPr lang="en-US" sz="2000" b="1" dirty="0">
                <a:effectLst/>
                <a:latin typeface="Arial (Thân)"/>
                <a:ea typeface="Times New Roman" panose="02020603050405020304" pitchFamily="18" charset="0"/>
              </a:rPr>
              <a:t> song </a:t>
            </a:r>
            <a:r>
              <a:rPr lang="en-US" sz="2000" b="1" dirty="0" err="1">
                <a:effectLst/>
                <a:latin typeface="Arial (Thân)"/>
                <a:ea typeface="Times New Roman" panose="02020603050405020304" pitchFamily="18" charset="0"/>
              </a:rPr>
              <a:t>song</a:t>
            </a:r>
            <a:r>
              <a:rPr lang="en-US" sz="2000" b="1" dirty="0">
                <a:effectLst/>
                <a:latin typeface="Arial (Thân)"/>
                <a:ea typeface="Times New Roman" panose="02020603050405020304" pitchFamily="18" charset="0"/>
              </a:rPr>
              <a:t> (Parallel Processing)</a:t>
            </a:r>
          </a:p>
          <a:p>
            <a:pPr>
              <a:spcAft>
                <a:spcPts val="800"/>
              </a:spcAft>
            </a:pPr>
            <a:r>
              <a:rPr lang="en-US" sz="2000" dirty="0" err="1">
                <a:latin typeface="Arial (Thân)"/>
                <a:ea typeface="Times New Roman" panose="02020603050405020304" pitchFamily="18" charset="0"/>
              </a:rPr>
              <a:t>C</a:t>
            </a:r>
            <a:r>
              <a:rPr lang="en-US" sz="2000" dirty="0" err="1">
                <a:effectLst/>
                <a:latin typeface="Arial (Thân)"/>
                <a:ea typeface="Times New Roman" panose="02020603050405020304" pitchFamily="18" charset="0"/>
              </a:rPr>
              <a:t>ông</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việc</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được</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phân</a:t>
            </a:r>
            <a:r>
              <a:rPr lang="en-US" sz="2000" dirty="0">
                <a:effectLst/>
                <a:latin typeface="Arial (Thân)"/>
                <a:ea typeface="Times New Roman" panose="02020603050405020304" pitchFamily="18" charset="0"/>
              </a:rPr>
              <a:t> chia </a:t>
            </a:r>
            <a:r>
              <a:rPr lang="en-US" sz="2000" dirty="0" err="1">
                <a:effectLst/>
                <a:latin typeface="Arial (Thân)"/>
                <a:ea typeface="Times New Roman" panose="02020603050405020304" pitchFamily="18" charset="0"/>
              </a:rPr>
              <a:t>giữa</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nhiều</a:t>
            </a:r>
            <a:r>
              <a:rPr lang="en-US" sz="2000" dirty="0">
                <a:effectLst/>
                <a:latin typeface="Arial (Thân)"/>
                <a:ea typeface="Times New Roman" panose="02020603050405020304" pitchFamily="18" charset="0"/>
              </a:rPr>
              <a:t> node </a:t>
            </a:r>
            <a:endParaRPr lang="en-US" sz="2000" dirty="0">
              <a:latin typeface="Arial (Thân)"/>
              <a:ea typeface="Times New Roman" panose="02020603050405020304" pitchFamily="18" charset="0"/>
            </a:endParaRPr>
          </a:p>
          <a:p>
            <a:pPr>
              <a:spcAft>
                <a:spcPts val="800"/>
              </a:spcAft>
            </a:pPr>
            <a:r>
              <a:rPr lang="en-US" sz="2000" dirty="0" err="1">
                <a:latin typeface="Arial (Thân)"/>
                <a:ea typeface="Times New Roman" panose="02020603050405020304" pitchFamily="18" charset="0"/>
              </a:rPr>
              <a:t>M</a:t>
            </a:r>
            <a:r>
              <a:rPr lang="en-US" sz="2000" dirty="0" err="1">
                <a:effectLst/>
                <a:latin typeface="Arial (Thân)"/>
                <a:ea typeface="Times New Roman" panose="02020603050405020304" pitchFamily="18" charset="0"/>
              </a:rPr>
              <a:t>ỗi</a:t>
            </a:r>
            <a:r>
              <a:rPr lang="en-US" sz="2000" dirty="0">
                <a:effectLst/>
                <a:latin typeface="Arial (Thân)"/>
                <a:ea typeface="Times New Roman" panose="02020603050405020304" pitchFamily="18" charset="0"/>
              </a:rPr>
              <a:t> node </a:t>
            </a:r>
            <a:r>
              <a:rPr lang="en-US" sz="2000" dirty="0" err="1">
                <a:effectLst/>
                <a:latin typeface="Arial (Thân)"/>
                <a:ea typeface="Times New Roman" panose="02020603050405020304" pitchFamily="18" charset="0"/>
              </a:rPr>
              <a:t>hoạt</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động</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đồng</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thời</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với</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một</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phần</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công</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việc</a:t>
            </a:r>
            <a:r>
              <a:rPr lang="en-US" sz="2000" dirty="0">
                <a:effectLst/>
                <a:latin typeface="Arial (Thân)"/>
                <a:ea typeface="Times New Roman" panose="02020603050405020304" pitchFamily="18" charset="0"/>
              </a:rPr>
              <a:t>. </a:t>
            </a:r>
          </a:p>
          <a:p>
            <a:pPr>
              <a:spcAft>
                <a:spcPts val="800"/>
              </a:spcAft>
            </a:pPr>
            <a:r>
              <a:rPr lang="en-US" sz="2000" b="1" dirty="0">
                <a:effectLst/>
                <a:latin typeface="Arial (Thân)"/>
                <a:ea typeface="Times New Roman" panose="02020603050405020304" pitchFamily="18" charset="0"/>
              </a:rPr>
              <a:t>Data Locality</a:t>
            </a:r>
          </a:p>
          <a:p>
            <a:pPr>
              <a:spcAft>
                <a:spcPts val="800"/>
              </a:spcAft>
            </a:pPr>
            <a:r>
              <a:rPr lang="en-US" sz="2000" dirty="0" err="1">
                <a:latin typeface="Arial (Thân)"/>
                <a:ea typeface="Times New Roman" panose="02020603050405020304" pitchFamily="18" charset="0"/>
              </a:rPr>
              <a:t>P</a:t>
            </a:r>
            <a:r>
              <a:rPr lang="en-US" sz="2000" dirty="0" err="1">
                <a:effectLst/>
                <a:latin typeface="Arial (Thân)"/>
                <a:ea typeface="Times New Roman" panose="02020603050405020304" pitchFamily="18" charset="0"/>
              </a:rPr>
              <a:t>hân</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phối</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dữ</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liệu</a:t>
            </a:r>
            <a:r>
              <a:rPr lang="en-US" sz="2000" dirty="0">
                <a:effectLst/>
                <a:latin typeface="Arial (Thân)"/>
                <a:ea typeface="Times New Roman" panose="02020603050405020304" pitchFamily="18" charset="0"/>
              </a:rPr>
              <a:t> ở </a:t>
            </a:r>
            <a:r>
              <a:rPr lang="en-US" sz="2000" dirty="0" err="1">
                <a:effectLst/>
                <a:latin typeface="Arial (Thân)"/>
                <a:ea typeface="Times New Roman" panose="02020603050405020304" pitchFamily="18" charset="0"/>
              </a:rPr>
              <a:t>nhiều</a:t>
            </a:r>
            <a:r>
              <a:rPr lang="en-US" sz="2000" dirty="0">
                <a:effectLst/>
                <a:latin typeface="Arial (Thân)"/>
                <a:ea typeface="Times New Roman" panose="02020603050405020304" pitchFamily="18" charset="0"/>
              </a:rPr>
              <a:t> node.</a:t>
            </a:r>
            <a:endParaRPr lang="en-US" sz="2000" dirty="0">
              <a:effectLst/>
              <a:latin typeface="Arial (Thân)"/>
              <a:ea typeface="Calibri" panose="020F0502020204030204" pitchFamily="34" charset="0"/>
            </a:endParaRPr>
          </a:p>
          <a:p>
            <a:r>
              <a:rPr lang="en-US" sz="2000" b="1" dirty="0" err="1">
                <a:effectLst/>
                <a:latin typeface="Arial (Thân)"/>
                <a:ea typeface="Times New Roman" panose="02020603050405020304" pitchFamily="18" charset="0"/>
              </a:rPr>
              <a:t>Khả</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năng</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mở</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rộng</a:t>
            </a:r>
            <a:r>
              <a:rPr lang="en-US" sz="2000" b="1" dirty="0">
                <a:effectLst/>
                <a:latin typeface="Arial (Thân)"/>
                <a:ea typeface="Times New Roman" panose="02020603050405020304" pitchFamily="18" charset="0"/>
              </a:rPr>
              <a:t> (Scalability)</a:t>
            </a:r>
          </a:p>
          <a:p>
            <a:pPr>
              <a:spcAft>
                <a:spcPts val="800"/>
              </a:spcAft>
            </a:pPr>
            <a:r>
              <a:rPr lang="en-US" sz="2000" dirty="0">
                <a:effectLst/>
                <a:latin typeface="Arial (Thân)"/>
                <a:ea typeface="Times New Roman" panose="02020603050405020304" pitchFamily="18" charset="0"/>
              </a:rPr>
              <a:t>Hadoop </a:t>
            </a:r>
            <a:r>
              <a:rPr lang="en-US" sz="2000" dirty="0" err="1">
                <a:effectLst/>
                <a:latin typeface="Arial (Thân)"/>
                <a:ea typeface="Times New Roman" panose="02020603050405020304" pitchFamily="18" charset="0"/>
              </a:rPr>
              <a:t>có</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khả</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năng</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mở</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rộng</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cao</a:t>
            </a:r>
            <a:r>
              <a:rPr lang="en-US" sz="2000" dirty="0">
                <a:latin typeface="Arial (Thân)"/>
                <a:ea typeface="Times New Roman" panose="02020603050405020304" pitchFamily="18" charset="0"/>
              </a:rPr>
              <a:t>.</a:t>
            </a:r>
            <a:endParaRPr lang="en-US" sz="2000" dirty="0">
              <a:effectLst/>
              <a:latin typeface="Arial (Thân)"/>
              <a:ea typeface="Calibri" panose="020F0502020204030204" pitchFamily="34" charset="0"/>
            </a:endParaRPr>
          </a:p>
          <a:p>
            <a:pPr>
              <a:spcAft>
                <a:spcPts val="800"/>
              </a:spcAft>
            </a:pPr>
            <a:r>
              <a:rPr lang="en-US" sz="2000" dirty="0" err="1">
                <a:effectLst/>
                <a:latin typeface="Arial (Thân)"/>
                <a:ea typeface="Times New Roman" panose="02020603050405020304" pitchFamily="18" charset="0"/>
              </a:rPr>
              <a:t>Tính</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sẵn</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có</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và</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khả</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năng</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chịu</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lỗi</a:t>
            </a:r>
            <a:r>
              <a:rPr lang="en-US" sz="2000" dirty="0">
                <a:effectLst/>
                <a:latin typeface="Arial (Thân)"/>
                <a:ea typeface="Times New Roman" panose="02020603050405020304" pitchFamily="18" charset="0"/>
              </a:rPr>
              <a:t> (Availability &amp; Fault Tolerance)</a:t>
            </a:r>
            <a:endParaRPr lang="en-US" sz="2000" dirty="0">
              <a:effectLst/>
              <a:latin typeface="Arial (Thân)"/>
              <a:ea typeface="Calibri" panose="020F0502020204030204" pitchFamily="34" charset="0"/>
            </a:endParaRPr>
          </a:p>
          <a:p>
            <a:r>
              <a:rPr lang="en-US" sz="2000" b="1" dirty="0">
                <a:effectLst/>
                <a:latin typeface="Arial (Thân)"/>
                <a:ea typeface="Times New Roman" panose="02020603050405020304" pitchFamily="18" charset="0"/>
              </a:rPr>
              <a:t>Chi </a:t>
            </a:r>
            <a:r>
              <a:rPr lang="en-US" sz="2000" b="1" dirty="0" err="1">
                <a:effectLst/>
                <a:latin typeface="Arial (Thân)"/>
                <a:ea typeface="Times New Roman" panose="02020603050405020304" pitchFamily="18" charset="0"/>
              </a:rPr>
              <a:t>phí</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thấp</a:t>
            </a:r>
            <a:r>
              <a:rPr lang="en-US" sz="2000" b="1" dirty="0">
                <a:effectLst/>
                <a:latin typeface="Arial (Thân)"/>
                <a:ea typeface="Times New Roman" panose="02020603050405020304" pitchFamily="18" charset="0"/>
              </a:rPr>
              <a:t> (Cost-effective)</a:t>
            </a:r>
          </a:p>
          <a:p>
            <a:r>
              <a:rPr lang="en-US" sz="2000" b="1" dirty="0" err="1">
                <a:effectLst/>
                <a:latin typeface="Arial (Thân)"/>
                <a:ea typeface="Times New Roman" panose="02020603050405020304" pitchFamily="18" charset="0"/>
              </a:rPr>
              <a:t>Bảo</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mật</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và</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xác</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thực</a:t>
            </a:r>
            <a:r>
              <a:rPr lang="en-US" sz="2000" b="1" dirty="0">
                <a:effectLst/>
                <a:latin typeface="Arial (Thân)"/>
                <a:ea typeface="Times New Roman" panose="02020603050405020304" pitchFamily="18" charset="0"/>
              </a:rPr>
              <a:t> (Security &amp; Authentication)</a:t>
            </a:r>
          </a:p>
          <a:p>
            <a:r>
              <a:rPr lang="en-US" sz="2000" b="1" dirty="0" err="1">
                <a:effectLst/>
                <a:latin typeface="Arial (Thân)"/>
                <a:ea typeface="Times New Roman" panose="02020603050405020304" pitchFamily="18" charset="0"/>
              </a:rPr>
              <a:t>Mô</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hình</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lập</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trình</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đơn</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giản</a:t>
            </a:r>
            <a:r>
              <a:rPr lang="en-US" sz="2000" dirty="0">
                <a:effectLst/>
                <a:latin typeface="Arial (Thân)"/>
                <a:ea typeface="Calibri" panose="020F0502020204030204" pitchFamily="34" charset="0"/>
              </a:rPr>
              <a:t> </a:t>
            </a:r>
          </a:p>
          <a:p>
            <a:endParaRPr lang="vi-VN" sz="2000" dirty="0">
              <a:latin typeface="Arial (Thân)"/>
            </a:endParaRPr>
          </a:p>
        </p:txBody>
      </p:sp>
    </p:spTree>
    <p:extLst>
      <p:ext uri="{BB962C8B-B14F-4D97-AF65-F5344CB8AC3E}">
        <p14:creationId xmlns:p14="http://schemas.microsoft.com/office/powerpoint/2010/main" val="3990974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9" presetClass="exit" presetSubtype="0" fill="hold" grpId="1" nodeType="clickEffect">
                                  <p:stCondLst>
                                    <p:cond delay="0"/>
                                  </p:stCondLst>
                                  <p:childTnLst>
                                    <p:animEffect transition="out" filter="dissolve">
                                      <p:cBhvr>
                                        <p:cTn id="62" dur="500"/>
                                        <p:tgtEl>
                                          <p:spTgt spid="5"/>
                                        </p:tgtEl>
                                      </p:cBhvr>
                                    </p:animEffect>
                                    <p:set>
                                      <p:cBhvr>
                                        <p:cTn id="63" dur="1" fill="hold">
                                          <p:stCondLst>
                                            <p:cond delay="499"/>
                                          </p:stCondLst>
                                        </p:cTn>
                                        <p:tgtEl>
                                          <p:spTgt spid="5"/>
                                        </p:tgtEl>
                                        <p:attrNameLst>
                                          <p:attrName>style.visibility</p:attrName>
                                        </p:attrNameLst>
                                      </p:cBhvr>
                                      <p:to>
                                        <p:strVal val="hidden"/>
                                      </p:to>
                                    </p:set>
                                  </p:childTnLst>
                                </p:cTn>
                              </p:par>
                              <p:par>
                                <p:cTn id="64" presetID="9" presetClass="exit" presetSubtype="0" fill="hold" grpId="1" nodeType="withEffect">
                                  <p:stCondLst>
                                    <p:cond delay="0"/>
                                  </p:stCondLst>
                                  <p:childTnLst>
                                    <p:animEffect transition="out" filter="dissolve">
                                      <p:cBhvr>
                                        <p:cTn id="65" dur="500"/>
                                        <p:tgtEl>
                                          <p:spTgt spid="6">
                                            <p:txEl>
                                              <p:pRg st="0" end="0"/>
                                            </p:txEl>
                                          </p:spTgt>
                                        </p:tgtEl>
                                      </p:cBhvr>
                                    </p:animEffect>
                                    <p:set>
                                      <p:cBhvr>
                                        <p:cTn id="66" dur="1" fill="hold">
                                          <p:stCondLst>
                                            <p:cond delay="499"/>
                                          </p:stCondLst>
                                        </p:cTn>
                                        <p:tgtEl>
                                          <p:spTgt spid="6">
                                            <p:txEl>
                                              <p:pRg st="0" end="0"/>
                                            </p:txEl>
                                          </p:spTgt>
                                        </p:tgtEl>
                                        <p:attrNameLst>
                                          <p:attrName>style.visibility</p:attrName>
                                        </p:attrNameLst>
                                      </p:cBhvr>
                                      <p:to>
                                        <p:strVal val="hidden"/>
                                      </p:to>
                                    </p:set>
                                  </p:childTnLst>
                                </p:cTn>
                              </p:par>
                              <p:par>
                                <p:cTn id="67" presetID="9" presetClass="exit" presetSubtype="0" fill="hold" grpId="1" nodeType="withEffect">
                                  <p:stCondLst>
                                    <p:cond delay="0"/>
                                  </p:stCondLst>
                                  <p:childTnLst>
                                    <p:animEffect transition="out" filter="dissolve">
                                      <p:cBhvr>
                                        <p:cTn id="68" dur="500"/>
                                        <p:tgtEl>
                                          <p:spTgt spid="6">
                                            <p:txEl>
                                              <p:pRg st="1" end="1"/>
                                            </p:txEl>
                                          </p:spTgt>
                                        </p:tgtEl>
                                      </p:cBhvr>
                                    </p:animEffect>
                                    <p:set>
                                      <p:cBhvr>
                                        <p:cTn id="69" dur="1" fill="hold">
                                          <p:stCondLst>
                                            <p:cond delay="499"/>
                                          </p:stCondLst>
                                        </p:cTn>
                                        <p:tgtEl>
                                          <p:spTgt spid="6">
                                            <p:txEl>
                                              <p:pRg st="1" end="1"/>
                                            </p:txEl>
                                          </p:spTgt>
                                        </p:tgtEl>
                                        <p:attrNameLst>
                                          <p:attrName>style.visibility</p:attrName>
                                        </p:attrNameLst>
                                      </p:cBhvr>
                                      <p:to>
                                        <p:strVal val="hidden"/>
                                      </p:to>
                                    </p:set>
                                  </p:childTnLst>
                                </p:cTn>
                              </p:par>
                              <p:par>
                                <p:cTn id="70" presetID="9" presetClass="exit" presetSubtype="0" fill="hold" grpId="1" nodeType="withEffect">
                                  <p:stCondLst>
                                    <p:cond delay="0"/>
                                  </p:stCondLst>
                                  <p:childTnLst>
                                    <p:animEffect transition="out" filter="dissolve">
                                      <p:cBhvr>
                                        <p:cTn id="71" dur="500"/>
                                        <p:tgtEl>
                                          <p:spTgt spid="6">
                                            <p:txEl>
                                              <p:pRg st="2" end="2"/>
                                            </p:txEl>
                                          </p:spTgt>
                                        </p:tgtEl>
                                      </p:cBhvr>
                                    </p:animEffect>
                                    <p:set>
                                      <p:cBhvr>
                                        <p:cTn id="72" dur="1" fill="hold">
                                          <p:stCondLst>
                                            <p:cond delay="499"/>
                                          </p:stCondLst>
                                        </p:cTn>
                                        <p:tgtEl>
                                          <p:spTgt spid="6">
                                            <p:txEl>
                                              <p:pRg st="2" end="2"/>
                                            </p:txEl>
                                          </p:spTgt>
                                        </p:tgtEl>
                                        <p:attrNameLst>
                                          <p:attrName>style.visibility</p:attrName>
                                        </p:attrNameLst>
                                      </p:cBhvr>
                                      <p:to>
                                        <p:strVal val="hidden"/>
                                      </p:to>
                                    </p:set>
                                  </p:childTnLst>
                                </p:cTn>
                              </p:par>
                              <p:par>
                                <p:cTn id="73" presetID="9" presetClass="exit" presetSubtype="0" fill="hold" grpId="1" nodeType="withEffect">
                                  <p:stCondLst>
                                    <p:cond delay="0"/>
                                  </p:stCondLst>
                                  <p:childTnLst>
                                    <p:animEffect transition="out" filter="dissolve">
                                      <p:cBhvr>
                                        <p:cTn id="74" dur="500"/>
                                        <p:tgtEl>
                                          <p:spTgt spid="6">
                                            <p:txEl>
                                              <p:pRg st="3" end="3"/>
                                            </p:txEl>
                                          </p:spTgt>
                                        </p:tgtEl>
                                      </p:cBhvr>
                                    </p:animEffect>
                                    <p:set>
                                      <p:cBhvr>
                                        <p:cTn id="75" dur="1" fill="hold">
                                          <p:stCondLst>
                                            <p:cond delay="499"/>
                                          </p:stCondLst>
                                        </p:cTn>
                                        <p:tgtEl>
                                          <p:spTgt spid="6">
                                            <p:txEl>
                                              <p:pRg st="3" end="3"/>
                                            </p:txEl>
                                          </p:spTgt>
                                        </p:tgtEl>
                                        <p:attrNameLst>
                                          <p:attrName>style.visibility</p:attrName>
                                        </p:attrNameLst>
                                      </p:cBhvr>
                                      <p:to>
                                        <p:strVal val="hidden"/>
                                      </p:to>
                                    </p:set>
                                  </p:childTnLst>
                                </p:cTn>
                              </p:par>
                              <p:par>
                                <p:cTn id="76" presetID="9" presetClass="exit" presetSubtype="0" fill="hold" grpId="1" nodeType="withEffect">
                                  <p:stCondLst>
                                    <p:cond delay="0"/>
                                  </p:stCondLst>
                                  <p:childTnLst>
                                    <p:animEffect transition="out" filter="dissolve">
                                      <p:cBhvr>
                                        <p:cTn id="77" dur="500"/>
                                        <p:tgtEl>
                                          <p:spTgt spid="6">
                                            <p:txEl>
                                              <p:pRg st="4" end="4"/>
                                            </p:txEl>
                                          </p:spTgt>
                                        </p:tgtEl>
                                      </p:cBhvr>
                                    </p:animEffect>
                                    <p:set>
                                      <p:cBhvr>
                                        <p:cTn id="78" dur="1" fill="hold">
                                          <p:stCondLst>
                                            <p:cond delay="499"/>
                                          </p:stCondLst>
                                        </p:cTn>
                                        <p:tgtEl>
                                          <p:spTgt spid="6">
                                            <p:txEl>
                                              <p:pRg st="4" end="4"/>
                                            </p:txEl>
                                          </p:spTgt>
                                        </p:tgtEl>
                                        <p:attrNameLst>
                                          <p:attrName>style.visibility</p:attrName>
                                        </p:attrNameLst>
                                      </p:cBhvr>
                                      <p:to>
                                        <p:strVal val="hidden"/>
                                      </p:to>
                                    </p:set>
                                  </p:childTnLst>
                                </p:cTn>
                              </p:par>
                              <p:par>
                                <p:cTn id="79" presetID="9" presetClass="exit" presetSubtype="0" fill="hold" grpId="1" nodeType="withEffect">
                                  <p:stCondLst>
                                    <p:cond delay="0"/>
                                  </p:stCondLst>
                                  <p:childTnLst>
                                    <p:animEffect transition="out" filter="dissolve">
                                      <p:cBhvr>
                                        <p:cTn id="80" dur="500"/>
                                        <p:tgtEl>
                                          <p:spTgt spid="6">
                                            <p:txEl>
                                              <p:pRg st="5" end="5"/>
                                            </p:txEl>
                                          </p:spTgt>
                                        </p:tgtEl>
                                      </p:cBhvr>
                                    </p:animEffect>
                                    <p:set>
                                      <p:cBhvr>
                                        <p:cTn id="81" dur="1" fill="hold">
                                          <p:stCondLst>
                                            <p:cond delay="499"/>
                                          </p:stCondLst>
                                        </p:cTn>
                                        <p:tgtEl>
                                          <p:spTgt spid="6">
                                            <p:txEl>
                                              <p:pRg st="5" end="5"/>
                                            </p:txEl>
                                          </p:spTgt>
                                        </p:tgtEl>
                                        <p:attrNameLst>
                                          <p:attrName>style.visibility</p:attrName>
                                        </p:attrNameLst>
                                      </p:cBhvr>
                                      <p:to>
                                        <p:strVal val="hidden"/>
                                      </p:to>
                                    </p:set>
                                  </p:childTnLst>
                                </p:cTn>
                              </p:par>
                              <p:par>
                                <p:cTn id="82" presetID="9" presetClass="exit" presetSubtype="0" fill="hold" grpId="1" nodeType="withEffect">
                                  <p:stCondLst>
                                    <p:cond delay="0"/>
                                  </p:stCondLst>
                                  <p:childTnLst>
                                    <p:animEffect transition="out" filter="dissolve">
                                      <p:cBhvr>
                                        <p:cTn id="83" dur="500"/>
                                        <p:tgtEl>
                                          <p:spTgt spid="6">
                                            <p:txEl>
                                              <p:pRg st="6" end="6"/>
                                            </p:txEl>
                                          </p:spTgt>
                                        </p:tgtEl>
                                      </p:cBhvr>
                                    </p:animEffect>
                                    <p:set>
                                      <p:cBhvr>
                                        <p:cTn id="84" dur="1" fill="hold">
                                          <p:stCondLst>
                                            <p:cond delay="499"/>
                                          </p:stCondLst>
                                        </p:cTn>
                                        <p:tgtEl>
                                          <p:spTgt spid="6">
                                            <p:txEl>
                                              <p:pRg st="6" end="6"/>
                                            </p:txEl>
                                          </p:spTgt>
                                        </p:tgtEl>
                                        <p:attrNameLst>
                                          <p:attrName>style.visibility</p:attrName>
                                        </p:attrNameLst>
                                      </p:cBhvr>
                                      <p:to>
                                        <p:strVal val="hidden"/>
                                      </p:to>
                                    </p:set>
                                  </p:childTnLst>
                                </p:cTn>
                              </p:par>
                              <p:par>
                                <p:cTn id="85" presetID="9" presetClass="exit" presetSubtype="0" fill="hold" grpId="1" nodeType="withEffect">
                                  <p:stCondLst>
                                    <p:cond delay="0"/>
                                  </p:stCondLst>
                                  <p:childTnLst>
                                    <p:animEffect transition="out" filter="dissolve">
                                      <p:cBhvr>
                                        <p:cTn id="86" dur="500"/>
                                        <p:tgtEl>
                                          <p:spTgt spid="6">
                                            <p:txEl>
                                              <p:pRg st="7" end="7"/>
                                            </p:txEl>
                                          </p:spTgt>
                                        </p:tgtEl>
                                      </p:cBhvr>
                                    </p:animEffect>
                                    <p:set>
                                      <p:cBhvr>
                                        <p:cTn id="87" dur="1" fill="hold">
                                          <p:stCondLst>
                                            <p:cond delay="499"/>
                                          </p:stCondLst>
                                        </p:cTn>
                                        <p:tgtEl>
                                          <p:spTgt spid="6">
                                            <p:txEl>
                                              <p:pRg st="7" end="7"/>
                                            </p:txEl>
                                          </p:spTgt>
                                        </p:tgtEl>
                                        <p:attrNameLst>
                                          <p:attrName>style.visibility</p:attrName>
                                        </p:attrNameLst>
                                      </p:cBhvr>
                                      <p:to>
                                        <p:strVal val="hidden"/>
                                      </p:to>
                                    </p:set>
                                  </p:childTnLst>
                                </p:cTn>
                              </p:par>
                              <p:par>
                                <p:cTn id="88" presetID="9" presetClass="exit" presetSubtype="0" fill="hold" grpId="1" nodeType="withEffect">
                                  <p:stCondLst>
                                    <p:cond delay="0"/>
                                  </p:stCondLst>
                                  <p:childTnLst>
                                    <p:animEffect transition="out" filter="dissolve">
                                      <p:cBhvr>
                                        <p:cTn id="89" dur="500"/>
                                        <p:tgtEl>
                                          <p:spTgt spid="6">
                                            <p:txEl>
                                              <p:pRg st="8" end="8"/>
                                            </p:txEl>
                                          </p:spTgt>
                                        </p:tgtEl>
                                      </p:cBhvr>
                                    </p:animEffect>
                                    <p:set>
                                      <p:cBhvr>
                                        <p:cTn id="90" dur="1" fill="hold">
                                          <p:stCondLst>
                                            <p:cond delay="499"/>
                                          </p:stCondLst>
                                        </p:cTn>
                                        <p:tgtEl>
                                          <p:spTgt spid="6">
                                            <p:txEl>
                                              <p:pRg st="8" end="8"/>
                                            </p:txEl>
                                          </p:spTgt>
                                        </p:tgtEl>
                                        <p:attrNameLst>
                                          <p:attrName>style.visibility</p:attrName>
                                        </p:attrNameLst>
                                      </p:cBhvr>
                                      <p:to>
                                        <p:strVal val="hidden"/>
                                      </p:to>
                                    </p:set>
                                  </p:childTnLst>
                                </p:cTn>
                              </p:par>
                              <p:par>
                                <p:cTn id="91" presetID="9" presetClass="exit" presetSubtype="0" fill="hold" grpId="1" nodeType="withEffect">
                                  <p:stCondLst>
                                    <p:cond delay="0"/>
                                  </p:stCondLst>
                                  <p:childTnLst>
                                    <p:animEffect transition="out" filter="dissolve">
                                      <p:cBhvr>
                                        <p:cTn id="92" dur="500"/>
                                        <p:tgtEl>
                                          <p:spTgt spid="6">
                                            <p:txEl>
                                              <p:pRg st="9" end="9"/>
                                            </p:txEl>
                                          </p:spTgt>
                                        </p:tgtEl>
                                      </p:cBhvr>
                                    </p:animEffect>
                                    <p:set>
                                      <p:cBhvr>
                                        <p:cTn id="93" dur="1" fill="hold">
                                          <p:stCondLst>
                                            <p:cond delay="499"/>
                                          </p:stCondLst>
                                        </p:cTn>
                                        <p:tgtEl>
                                          <p:spTgt spid="6">
                                            <p:txEl>
                                              <p:pRg st="9" end="9"/>
                                            </p:txEl>
                                          </p:spTgt>
                                        </p:tgtEl>
                                        <p:attrNameLst>
                                          <p:attrName>style.visibility</p:attrName>
                                        </p:attrNameLst>
                                      </p:cBhvr>
                                      <p:to>
                                        <p:strVal val="hidden"/>
                                      </p:to>
                                    </p:set>
                                  </p:childTnLst>
                                </p:cTn>
                              </p:par>
                              <p:par>
                                <p:cTn id="94" presetID="9" presetClass="exit" presetSubtype="0" fill="hold" grpId="1" nodeType="withEffect">
                                  <p:stCondLst>
                                    <p:cond delay="0"/>
                                  </p:stCondLst>
                                  <p:childTnLst>
                                    <p:animEffect transition="out" filter="dissolve">
                                      <p:cBhvr>
                                        <p:cTn id="95" dur="500"/>
                                        <p:tgtEl>
                                          <p:spTgt spid="6">
                                            <p:txEl>
                                              <p:pRg st="10" end="10"/>
                                            </p:txEl>
                                          </p:spTgt>
                                        </p:tgtEl>
                                      </p:cBhvr>
                                    </p:animEffect>
                                    <p:set>
                                      <p:cBhvr>
                                        <p:cTn id="96" dur="1" fill="hold">
                                          <p:stCondLst>
                                            <p:cond delay="499"/>
                                          </p:stCondLst>
                                        </p:cTn>
                                        <p:tgtEl>
                                          <p:spTgt spid="6">
                                            <p:txEl>
                                              <p:pRg st="10" end="10"/>
                                            </p:txEl>
                                          </p:spTgt>
                                        </p:tgtEl>
                                        <p:attrNameLst>
                                          <p:attrName>style.visibility</p:attrName>
                                        </p:attrNameLst>
                                      </p:cBhvr>
                                      <p:to>
                                        <p:strVal val="hidden"/>
                                      </p:to>
                                    </p:set>
                                  </p:childTnLst>
                                </p:cTn>
                              </p:par>
                              <p:par>
                                <p:cTn id="97" presetID="9" presetClass="exit" presetSubtype="0" fill="hold" grpId="1" nodeType="withEffect">
                                  <p:stCondLst>
                                    <p:cond delay="0"/>
                                  </p:stCondLst>
                                  <p:childTnLst>
                                    <p:animEffect transition="out" filter="dissolve">
                                      <p:cBhvr>
                                        <p:cTn id="98" dur="500"/>
                                        <p:tgtEl>
                                          <p:spTgt spid="6">
                                            <p:txEl>
                                              <p:pRg st="11" end="11"/>
                                            </p:txEl>
                                          </p:spTgt>
                                        </p:tgtEl>
                                      </p:cBhvr>
                                    </p:animEffect>
                                    <p:set>
                                      <p:cBhvr>
                                        <p:cTn id="99" dur="1" fill="hold">
                                          <p:stCondLst>
                                            <p:cond delay="499"/>
                                          </p:stCondLst>
                                        </p:cTn>
                                        <p:tgtEl>
                                          <p:spTgt spid="6">
                                            <p:txEl>
                                              <p:pRg st="11" end="11"/>
                                            </p:txEl>
                                          </p:spTgt>
                                        </p:tgtEl>
                                        <p:attrNameLst>
                                          <p:attrName>style.visibility</p:attrName>
                                        </p:attrNameLst>
                                      </p:cBhvr>
                                      <p:to>
                                        <p:strVal val="hidden"/>
                                      </p:to>
                                    </p:set>
                                  </p:childTnLst>
                                </p:cTn>
                              </p:par>
                              <p:par>
                                <p:cTn id="100" presetID="9" presetClass="exit" presetSubtype="0" fill="hold" grpId="1" nodeType="withEffect">
                                  <p:stCondLst>
                                    <p:cond delay="0"/>
                                  </p:stCondLst>
                                  <p:childTnLst>
                                    <p:animEffect transition="out" filter="dissolve">
                                      <p:cBhvr>
                                        <p:cTn id="101" dur="500"/>
                                        <p:tgtEl>
                                          <p:spTgt spid="6">
                                            <p:txEl>
                                              <p:pRg st="12" end="12"/>
                                            </p:txEl>
                                          </p:spTgt>
                                        </p:tgtEl>
                                      </p:cBhvr>
                                    </p:animEffect>
                                    <p:set>
                                      <p:cBhvr>
                                        <p:cTn id="102" dur="1" fill="hold">
                                          <p:stCondLst>
                                            <p:cond delay="499"/>
                                          </p:stCondLst>
                                        </p:cTn>
                                        <p:tgtEl>
                                          <p:spTgt spid="6">
                                            <p:txEl>
                                              <p:pRg st="12" end="12"/>
                                            </p:txEl>
                                          </p:spTgt>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nodeType="clickEffect">
                                  <p:stCondLst>
                                    <p:cond delay="0"/>
                                  </p:stCondLst>
                                  <p:childTnLst>
                                    <p:animEffect transition="out" filter="fade">
                                      <p:cBhvr>
                                        <p:cTn id="106" dur="500"/>
                                        <p:tgtEl>
                                          <p:spTgt spid="10"/>
                                        </p:tgtEl>
                                      </p:cBhvr>
                                    </p:animEffect>
                                    <p:set>
                                      <p:cBhvr>
                                        <p:cTn id="107" dur="1" fill="hold">
                                          <p:stCondLst>
                                            <p:cond delay="499"/>
                                          </p:stCondLst>
                                        </p:cTn>
                                        <p:tgtEl>
                                          <p:spTgt spid="10"/>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4"/>
                                        </p:tgtEl>
                                      </p:cBhvr>
                                    </p:animEffect>
                                    <p:set>
                                      <p:cBhvr>
                                        <p:cTn id="110" dur="1" fill="hold">
                                          <p:stCondLst>
                                            <p:cond delay="499"/>
                                          </p:stCondLst>
                                        </p:cTn>
                                        <p:tgtEl>
                                          <p:spTgt spid="4"/>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nodeType="clickEffect">
                                  <p:stCondLst>
                                    <p:cond delay="0"/>
                                  </p:stCondLst>
                                  <p:childTnLst>
                                    <p:set>
                                      <p:cBhvr>
                                        <p:cTn id="114" dur="1" fill="hold">
                                          <p:stCondLst>
                                            <p:cond delay="0"/>
                                          </p:stCondLst>
                                        </p:cTn>
                                        <p:tgtEl>
                                          <p:spTgt spid="11"/>
                                        </p:tgtEl>
                                        <p:attrNameLst>
                                          <p:attrName>style.visibility</p:attrName>
                                        </p:attrNameLst>
                                      </p:cBhvr>
                                      <p:to>
                                        <p:strVal val="visible"/>
                                      </p:to>
                                    </p:set>
                                    <p:animEffect transition="in" filter="wipe(down)">
                                      <p:cBhvr>
                                        <p:cTn id="115" dur="580">
                                          <p:stCondLst>
                                            <p:cond delay="0"/>
                                          </p:stCondLst>
                                        </p:cTn>
                                        <p:tgtEl>
                                          <p:spTgt spid="11"/>
                                        </p:tgtEl>
                                      </p:cBhvr>
                                    </p:animEffect>
                                    <p:anim calcmode="lin" valueType="num">
                                      <p:cBhvr>
                                        <p:cTn id="116"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21" dur="26">
                                          <p:stCondLst>
                                            <p:cond delay="650"/>
                                          </p:stCondLst>
                                        </p:cTn>
                                        <p:tgtEl>
                                          <p:spTgt spid="11"/>
                                        </p:tgtEl>
                                      </p:cBhvr>
                                      <p:to x="100000" y="60000"/>
                                    </p:animScale>
                                    <p:animScale>
                                      <p:cBhvr>
                                        <p:cTn id="122" dur="166" decel="50000">
                                          <p:stCondLst>
                                            <p:cond delay="676"/>
                                          </p:stCondLst>
                                        </p:cTn>
                                        <p:tgtEl>
                                          <p:spTgt spid="11"/>
                                        </p:tgtEl>
                                      </p:cBhvr>
                                      <p:to x="100000" y="100000"/>
                                    </p:animScale>
                                    <p:animScale>
                                      <p:cBhvr>
                                        <p:cTn id="123" dur="26">
                                          <p:stCondLst>
                                            <p:cond delay="1312"/>
                                          </p:stCondLst>
                                        </p:cTn>
                                        <p:tgtEl>
                                          <p:spTgt spid="11"/>
                                        </p:tgtEl>
                                      </p:cBhvr>
                                      <p:to x="100000" y="80000"/>
                                    </p:animScale>
                                    <p:animScale>
                                      <p:cBhvr>
                                        <p:cTn id="124" dur="166" decel="50000">
                                          <p:stCondLst>
                                            <p:cond delay="1338"/>
                                          </p:stCondLst>
                                        </p:cTn>
                                        <p:tgtEl>
                                          <p:spTgt spid="11"/>
                                        </p:tgtEl>
                                      </p:cBhvr>
                                      <p:to x="100000" y="100000"/>
                                    </p:animScale>
                                    <p:animScale>
                                      <p:cBhvr>
                                        <p:cTn id="125" dur="26">
                                          <p:stCondLst>
                                            <p:cond delay="1642"/>
                                          </p:stCondLst>
                                        </p:cTn>
                                        <p:tgtEl>
                                          <p:spTgt spid="11"/>
                                        </p:tgtEl>
                                      </p:cBhvr>
                                      <p:to x="100000" y="90000"/>
                                    </p:animScale>
                                    <p:animScale>
                                      <p:cBhvr>
                                        <p:cTn id="126" dur="166" decel="50000">
                                          <p:stCondLst>
                                            <p:cond delay="1668"/>
                                          </p:stCondLst>
                                        </p:cTn>
                                        <p:tgtEl>
                                          <p:spTgt spid="11"/>
                                        </p:tgtEl>
                                      </p:cBhvr>
                                      <p:to x="100000" y="100000"/>
                                    </p:animScale>
                                    <p:animScale>
                                      <p:cBhvr>
                                        <p:cTn id="127" dur="26">
                                          <p:stCondLst>
                                            <p:cond delay="1808"/>
                                          </p:stCondLst>
                                        </p:cTn>
                                        <p:tgtEl>
                                          <p:spTgt spid="11"/>
                                        </p:tgtEl>
                                      </p:cBhvr>
                                      <p:to x="100000" y="95000"/>
                                    </p:animScale>
                                    <p:animScale>
                                      <p:cBhvr>
                                        <p:cTn id="128" dur="166" decel="50000">
                                          <p:stCondLst>
                                            <p:cond delay="1834"/>
                                          </p:stCondLst>
                                        </p:cTn>
                                        <p:tgtEl>
                                          <p:spTgt spid="11"/>
                                        </p:tgtEl>
                                      </p:cBhvr>
                                      <p:to x="100000" y="100000"/>
                                    </p:animScale>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17"/>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18"/>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2" presetClass="exit" presetSubtype="4" fill="hold" grpId="1" nodeType="clickEffect">
                                  <p:stCondLst>
                                    <p:cond delay="0"/>
                                  </p:stCondLst>
                                  <p:childTnLst>
                                    <p:anim calcmode="lin" valueType="num">
                                      <p:cBhvr additive="base">
                                        <p:cTn id="140" dur="500"/>
                                        <p:tgtEl>
                                          <p:spTgt spid="17"/>
                                        </p:tgtEl>
                                        <p:attrNameLst>
                                          <p:attrName>ppt_y</p:attrName>
                                        </p:attrNameLst>
                                      </p:cBhvr>
                                      <p:tavLst>
                                        <p:tav tm="0">
                                          <p:val>
                                            <p:strVal val="#ppt_y"/>
                                          </p:val>
                                        </p:tav>
                                        <p:tav tm="100000">
                                          <p:val>
                                            <p:strVal val="#ppt_y+#ppt_h*1.125000"/>
                                          </p:val>
                                        </p:tav>
                                      </p:tavLst>
                                    </p:anim>
                                    <p:animEffect transition="out" filter="wipe(down)">
                                      <p:cBhvr>
                                        <p:cTn id="141" dur="500"/>
                                        <p:tgtEl>
                                          <p:spTgt spid="17"/>
                                        </p:tgtEl>
                                      </p:cBhvr>
                                    </p:animEffect>
                                    <p:set>
                                      <p:cBhvr>
                                        <p:cTn id="142" dur="1" fill="hold">
                                          <p:stCondLst>
                                            <p:cond delay="499"/>
                                          </p:stCondLst>
                                        </p:cTn>
                                        <p:tgtEl>
                                          <p:spTgt spid="17"/>
                                        </p:tgtEl>
                                        <p:attrNameLst>
                                          <p:attrName>style.visibility</p:attrName>
                                        </p:attrNameLst>
                                      </p:cBhvr>
                                      <p:to>
                                        <p:strVal val="hidden"/>
                                      </p:to>
                                    </p:set>
                                  </p:childTnLst>
                                </p:cTn>
                              </p:par>
                              <p:par>
                                <p:cTn id="143" presetID="12" presetClass="exit" presetSubtype="4" fill="hold" nodeType="withEffect">
                                  <p:stCondLst>
                                    <p:cond delay="0"/>
                                  </p:stCondLst>
                                  <p:childTnLst>
                                    <p:anim calcmode="lin" valueType="num">
                                      <p:cBhvr additive="base">
                                        <p:cTn id="144" dur="500"/>
                                        <p:tgtEl>
                                          <p:spTgt spid="18"/>
                                        </p:tgtEl>
                                        <p:attrNameLst>
                                          <p:attrName>ppt_y</p:attrName>
                                        </p:attrNameLst>
                                      </p:cBhvr>
                                      <p:tavLst>
                                        <p:tav tm="0">
                                          <p:val>
                                            <p:strVal val="#ppt_y"/>
                                          </p:val>
                                        </p:tav>
                                        <p:tav tm="100000">
                                          <p:val>
                                            <p:strVal val="#ppt_y+#ppt_h*1.125000"/>
                                          </p:val>
                                        </p:tav>
                                      </p:tavLst>
                                    </p:anim>
                                    <p:animEffect transition="out" filter="wipe(down)">
                                      <p:cBhvr>
                                        <p:cTn id="145" dur="500"/>
                                        <p:tgtEl>
                                          <p:spTgt spid="18"/>
                                        </p:tgtEl>
                                      </p:cBhvr>
                                    </p:animEffect>
                                    <p:set>
                                      <p:cBhvr>
                                        <p:cTn id="146" dur="1" fill="hold">
                                          <p:stCondLst>
                                            <p:cond delay="499"/>
                                          </p:stCondLst>
                                        </p:cTn>
                                        <p:tgtEl>
                                          <p:spTgt spid="18"/>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19">
                                            <p:txEl>
                                              <p:pRg st="2" end="2"/>
                                            </p:txEl>
                                          </p:spTgt>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nodeType="clickEffect">
                                  <p:stCondLst>
                                    <p:cond delay="0"/>
                                  </p:stCondLst>
                                  <p:childTnLst>
                                    <p:set>
                                      <p:cBhvr>
                                        <p:cTn id="164"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nodeType="clickEffect">
                                  <p:stCondLst>
                                    <p:cond delay="0"/>
                                  </p:stCondLst>
                                  <p:childTnLst>
                                    <p:set>
                                      <p:cBhvr>
                                        <p:cTn id="172"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nodeType="clickEffect">
                                  <p:stCondLst>
                                    <p:cond delay="0"/>
                                  </p:stCondLst>
                                  <p:childTnLst>
                                    <p:set>
                                      <p:cBhvr>
                                        <p:cTn id="18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nodeType="clickEffect">
                                  <p:stCondLst>
                                    <p:cond delay="0"/>
                                  </p:stCondLst>
                                  <p:childTnLst>
                                    <p:set>
                                      <p:cBhvr>
                                        <p:cTn id="184" dur="1" fill="hold">
                                          <p:stCondLst>
                                            <p:cond delay="0"/>
                                          </p:stCondLst>
                                        </p:cTn>
                                        <p:tgtEl>
                                          <p:spTgt spid="19">
                                            <p:txEl>
                                              <p:pRg st="9" end="9"/>
                                            </p:txEl>
                                          </p:spTgt>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nodeType="clickEffect">
                                  <p:stCondLst>
                                    <p:cond delay="0"/>
                                  </p:stCondLst>
                                  <p:childTnLst>
                                    <p:set>
                                      <p:cBhvr>
                                        <p:cTn id="188"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nodeType="clickEffect">
                                  <p:stCondLst>
                                    <p:cond delay="0"/>
                                  </p:stCondLst>
                                  <p:childTnLst>
                                    <p:set>
                                      <p:cBhvr>
                                        <p:cTn id="192" dur="1" fill="hold">
                                          <p:stCondLst>
                                            <p:cond delay="0"/>
                                          </p:stCondLst>
                                        </p:cTn>
                                        <p:tgtEl>
                                          <p:spTgt spid="1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build="allAtOnce"/>
      <p:bldP spid="17" grpId="0"/>
      <p:bldP spid="1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1906208"/>
            <a:ext cx="9899578"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TÌM HIỂU PARQUET VÀ VIẾT ỨNG DỤNG DEMO</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a:extLst>
              <a:ext uri="{FF2B5EF4-FFF2-40B4-BE49-F238E27FC236}">
                <a16:creationId xmlns:a16="http://schemas.microsoft.com/office/drawing/2014/main" id="{FD78599E-4D61-4ECD-A32B-F382BBC55E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6702" y="1986944"/>
            <a:ext cx="796594" cy="635122"/>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5375" y="4082008"/>
            <a:ext cx="1184397" cy="1102399"/>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3330836"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033688" y="4054151"/>
            <a:ext cx="1091305" cy="1034296"/>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643160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217166" y="4094555"/>
            <a:ext cx="1051027" cy="101656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94497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086296" y="4168896"/>
            <a:ext cx="1091782" cy="1013797"/>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595402"/>
            <a:ext cx="8444359" cy="923330"/>
          </a:xfrm>
          <a:prstGeom prst="rect">
            <a:avLst/>
          </a:prstGeom>
          <a:noFill/>
        </p:spPr>
        <p:txBody>
          <a:bodyPr wrap="square" rtlCol="0">
            <a:spAutoFit/>
          </a:bodyPr>
          <a:lstStyle/>
          <a:p>
            <a:r>
              <a:rPr lang="en-US" sz="5400" b="1" dirty="0">
                <a:solidFill>
                  <a:srgbClr val="438AFE"/>
                </a:solidFill>
                <a:latin typeface="Arial" panose="020B0604020202020204" pitchFamily="34" charset="0"/>
                <a:cs typeface="Arial" panose="020B0604020202020204" pitchFamily="34" charset="0"/>
              </a:rPr>
              <a:t>Cloud Computing</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629078" y="7471515"/>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 name="Hộp Văn bản 31">
            <a:extLst>
              <a:ext uri="{FF2B5EF4-FFF2-40B4-BE49-F238E27FC236}">
                <a16:creationId xmlns:a16="http://schemas.microsoft.com/office/drawing/2014/main" id="{C8D746E3-AA0D-DF74-9426-D50B83245770}"/>
              </a:ext>
            </a:extLst>
          </p:cNvPr>
          <p:cNvSpPr txBox="1"/>
          <p:nvPr/>
        </p:nvSpPr>
        <p:spPr>
          <a:xfrm>
            <a:off x="567172" y="5283624"/>
            <a:ext cx="2120802" cy="954107"/>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Apache Parquet</a:t>
            </a:r>
            <a:endParaRPr lang="vi-VN" sz="2800" b="1">
              <a:latin typeface="Arial" panose="020B0604020202020204" pitchFamily="34" charset="0"/>
              <a:cs typeface="Arial" panose="020B0604020202020204" pitchFamily="34" charset="0"/>
            </a:endParaRPr>
          </a:p>
        </p:txBody>
      </p:sp>
      <p:sp>
        <p:nvSpPr>
          <p:cNvPr id="8" name="Hộp Văn bản 32">
            <a:extLst>
              <a:ext uri="{FF2B5EF4-FFF2-40B4-BE49-F238E27FC236}">
                <a16:creationId xmlns:a16="http://schemas.microsoft.com/office/drawing/2014/main" id="{776855B4-5E46-BE27-42F9-F376CBF434BD}"/>
              </a:ext>
            </a:extLst>
          </p:cNvPr>
          <p:cNvSpPr txBox="1"/>
          <p:nvPr/>
        </p:nvSpPr>
        <p:spPr>
          <a:xfrm>
            <a:off x="3520538"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Hadoop</a:t>
            </a:r>
            <a:endParaRPr lang="vi-VN" sz="2800" b="1">
              <a:latin typeface="Arial" panose="020B0604020202020204" pitchFamily="34" charset="0"/>
              <a:cs typeface="Arial" panose="020B0604020202020204" pitchFamily="34" charset="0"/>
            </a:endParaRPr>
          </a:p>
        </p:txBody>
      </p:sp>
      <p:sp>
        <p:nvSpPr>
          <p:cNvPr id="9" name="Hộp Văn bản 33">
            <a:extLst>
              <a:ext uri="{FF2B5EF4-FFF2-40B4-BE49-F238E27FC236}">
                <a16:creationId xmlns:a16="http://schemas.microsoft.com/office/drawing/2014/main" id="{85DE10E2-4D53-CBED-06E2-4B1CF54C9534}"/>
              </a:ext>
            </a:extLst>
          </p:cNvPr>
          <p:cNvSpPr txBox="1"/>
          <p:nvPr/>
        </p:nvSpPr>
        <p:spPr>
          <a:xfrm>
            <a:off x="6683874" y="5283624"/>
            <a:ext cx="2066558" cy="954107"/>
          </a:xfrm>
          <a:prstGeom prst="rect">
            <a:avLst/>
          </a:prstGeom>
          <a:noFill/>
        </p:spPr>
        <p:txBody>
          <a:bodyPr wrap="square" rtlCol="0">
            <a:spAutoFit/>
          </a:bodyPr>
          <a:lstStyle/>
          <a:p>
            <a:pPr algn="ctr"/>
            <a:r>
              <a:rPr lang="vi-VN" sz="2800" b="1">
                <a:latin typeface="Arial" panose="020B0604020202020204" pitchFamily="34" charset="0"/>
                <a:cs typeface="Arial" panose="020B0604020202020204" pitchFamily="34" charset="0"/>
              </a:rPr>
              <a:t>AWS </a:t>
            </a:r>
          </a:p>
          <a:p>
            <a:pPr algn="ctr"/>
            <a:r>
              <a:rPr lang="vi-VN" sz="2800" b="1">
                <a:latin typeface="Arial" panose="020B0604020202020204" pitchFamily="34" charset="0"/>
                <a:cs typeface="Arial" panose="020B0604020202020204" pitchFamily="34" charset="0"/>
              </a:rPr>
              <a:t>EMR</a:t>
            </a:r>
          </a:p>
        </p:txBody>
      </p:sp>
      <p:sp>
        <p:nvSpPr>
          <p:cNvPr id="10" name="Hộp Văn bản 34">
            <a:extLst>
              <a:ext uri="{FF2B5EF4-FFF2-40B4-BE49-F238E27FC236}">
                <a16:creationId xmlns:a16="http://schemas.microsoft.com/office/drawing/2014/main" id="{DE3A4474-2EC7-DDD9-1941-4A0E47CA0A8D}"/>
              </a:ext>
            </a:extLst>
          </p:cNvPr>
          <p:cNvSpPr txBox="1"/>
          <p:nvPr/>
        </p:nvSpPr>
        <p:spPr>
          <a:xfrm>
            <a:off x="9586839" y="5287842"/>
            <a:ext cx="2058501" cy="954107"/>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Apache Spark</a:t>
            </a:r>
            <a:endParaRPr lang="vi-VN"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6060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TotalTime>
  <Words>3011</Words>
  <Application>Microsoft Office PowerPoint</Application>
  <PresentationFormat>Màn hình rộng</PresentationFormat>
  <Paragraphs>254</Paragraphs>
  <Slides>15</Slides>
  <Notes>4</Notes>
  <HiddenSlides>0</HiddenSlides>
  <MMClips>0</MMClips>
  <ScaleCrop>false</ScaleCrop>
  <HeadingPairs>
    <vt:vector size="6" baseType="variant">
      <vt:variant>
        <vt:lpstr>Phông được Dùng</vt:lpstr>
      </vt:variant>
      <vt:variant>
        <vt:i4>8</vt:i4>
      </vt:variant>
      <vt:variant>
        <vt:lpstr>Chủ đề</vt:lpstr>
      </vt:variant>
      <vt:variant>
        <vt:i4>1</vt:i4>
      </vt:variant>
      <vt:variant>
        <vt:lpstr>Tiêu đề Bản chiếu</vt:lpstr>
      </vt:variant>
      <vt:variant>
        <vt:i4>15</vt:i4>
      </vt:variant>
    </vt:vector>
  </HeadingPairs>
  <TitlesOfParts>
    <vt:vector size="24" baseType="lpstr">
      <vt:lpstr>Abadi</vt:lpstr>
      <vt:lpstr>Arial</vt:lpstr>
      <vt:lpstr>Arial (Thân)</vt:lpstr>
      <vt:lpstr>Calibri</vt:lpstr>
      <vt:lpstr>Open Sans</vt:lpstr>
      <vt:lpstr>OpenSans</vt:lpstr>
      <vt:lpstr>Times New Roman</vt:lpstr>
      <vt:lpstr>verdana</vt:lpstr>
      <vt:lpstr>Chủ đề Office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Công</dc:creator>
  <cp:lastModifiedBy>thanh nguyen</cp:lastModifiedBy>
  <cp:revision>42</cp:revision>
  <dcterms:created xsi:type="dcterms:W3CDTF">2021-09-03T05:44:00Z</dcterms:created>
  <dcterms:modified xsi:type="dcterms:W3CDTF">2022-11-27T16:56:34Z</dcterms:modified>
</cp:coreProperties>
</file>